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12" r:id="rId1"/>
  </p:sldMasterIdLst>
  <p:notesMasterIdLst>
    <p:notesMasterId r:id="rId67"/>
  </p:notesMasterIdLst>
  <p:handoutMasterIdLst>
    <p:handoutMasterId r:id="rId68"/>
  </p:handoutMasterIdLst>
  <p:sldIdLst>
    <p:sldId id="1110" r:id="rId2"/>
    <p:sldId id="1104" r:id="rId3"/>
    <p:sldId id="1049" r:id="rId4"/>
    <p:sldId id="1050" r:id="rId5"/>
    <p:sldId id="1121" r:id="rId6"/>
    <p:sldId id="1120" r:id="rId7"/>
    <p:sldId id="1119" r:id="rId8"/>
    <p:sldId id="1051" r:id="rId9"/>
    <p:sldId id="1052" r:id="rId10"/>
    <p:sldId id="1054" r:id="rId11"/>
    <p:sldId id="1055" r:id="rId12"/>
    <p:sldId id="1057" r:id="rId13"/>
    <p:sldId id="1058" r:id="rId14"/>
    <p:sldId id="1059" r:id="rId15"/>
    <p:sldId id="1060" r:id="rId16"/>
    <p:sldId id="1061" r:id="rId17"/>
    <p:sldId id="1105" r:id="rId18"/>
    <p:sldId id="1062" r:id="rId19"/>
    <p:sldId id="1106" r:id="rId20"/>
    <p:sldId id="1064" r:id="rId21"/>
    <p:sldId id="1065" r:id="rId22"/>
    <p:sldId id="1066" r:id="rId23"/>
    <p:sldId id="1067" r:id="rId24"/>
    <p:sldId id="1068" r:id="rId25"/>
    <p:sldId id="1069" r:id="rId26"/>
    <p:sldId id="1070" r:id="rId27"/>
    <p:sldId id="1071" r:id="rId28"/>
    <p:sldId id="1117" r:id="rId29"/>
    <p:sldId id="1118" r:id="rId30"/>
    <p:sldId id="1075" r:id="rId31"/>
    <p:sldId id="1076" r:id="rId32"/>
    <p:sldId id="1077" r:id="rId33"/>
    <p:sldId id="1078" r:id="rId34"/>
    <p:sldId id="1079" r:id="rId35"/>
    <p:sldId id="1080" r:id="rId36"/>
    <p:sldId id="1081" r:id="rId37"/>
    <p:sldId id="1082" r:id="rId38"/>
    <p:sldId id="1083" r:id="rId39"/>
    <p:sldId id="1084" r:id="rId40"/>
    <p:sldId id="1085" r:id="rId41"/>
    <p:sldId id="1086" r:id="rId42"/>
    <p:sldId id="1111" r:id="rId43"/>
    <p:sldId id="560" r:id="rId44"/>
    <p:sldId id="565" r:id="rId45"/>
    <p:sldId id="409" r:id="rId46"/>
    <p:sldId id="1112" r:id="rId47"/>
    <p:sldId id="1113" r:id="rId48"/>
    <p:sldId id="1114" r:id="rId49"/>
    <p:sldId id="1115" r:id="rId50"/>
    <p:sldId id="410" r:id="rId51"/>
    <p:sldId id="1087" r:id="rId52"/>
    <p:sldId id="479" r:id="rId53"/>
    <p:sldId id="489" r:id="rId54"/>
    <p:sldId id="413" r:id="rId55"/>
    <p:sldId id="414" r:id="rId56"/>
    <p:sldId id="415" r:id="rId57"/>
    <p:sldId id="1107" r:id="rId58"/>
    <p:sldId id="401" r:id="rId59"/>
    <p:sldId id="317" r:id="rId60"/>
    <p:sldId id="416" r:id="rId61"/>
    <p:sldId id="345" r:id="rId62"/>
    <p:sldId id="346" r:id="rId63"/>
    <p:sldId id="343" r:id="rId64"/>
    <p:sldId id="344" r:id="rId65"/>
    <p:sldId id="569" r:id="rId66"/>
  </p:sldIdLst>
  <p:sldSz cx="12188825" cy="6858000"/>
  <p:notesSz cx="7302500" cy="95885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400" userDrawn="1">
          <p15:clr>
            <a:srgbClr val="A4A3A4"/>
          </p15:clr>
        </p15:guide>
        <p15:guide id="2" pos="768" userDrawn="1">
          <p15:clr>
            <a:srgbClr val="A4A3A4"/>
          </p15:clr>
        </p15:guide>
      </p15:sldGuideLst>
    </p:ext>
    <p:ext uri="{2D200454-40CA-4A62-9FC3-DE9A4176ACB9}">
      <p15:notesGuideLst xmlns:p15="http://schemas.microsoft.com/office/powerpoint/2012/main">
        <p15:guide id="1" orient="horz" pos="3020">
          <p15:clr>
            <a:srgbClr val="A4A3A4"/>
          </p15:clr>
        </p15:guide>
        <p15:guide id="2" pos="23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FF"/>
    <a:srgbClr val="0000CC"/>
    <a:srgbClr val="990099"/>
    <a:srgbClr val="000066"/>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28" autoAdjust="0"/>
    <p:restoredTop sz="78754" autoAdjust="0"/>
  </p:normalViewPr>
  <p:slideViewPr>
    <p:cSldViewPr>
      <p:cViewPr varScale="1">
        <p:scale>
          <a:sx n="175" d="100"/>
          <a:sy n="175" d="100"/>
        </p:scale>
        <p:origin x="1200" y="168"/>
      </p:cViewPr>
      <p:guideLst>
        <p:guide orient="horz" pos="2400"/>
        <p:guide pos="76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8346"/>
    </p:cViewPr>
  </p:sorterViewPr>
  <p:notesViewPr>
    <p:cSldViewPr>
      <p:cViewPr varScale="1">
        <p:scale>
          <a:sx n="108" d="100"/>
          <a:sy n="108" d="100"/>
        </p:scale>
        <p:origin x="-2120" y="-104"/>
      </p:cViewPr>
      <p:guideLst>
        <p:guide orient="horz" pos="3020"/>
        <p:guide pos="230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8" tIns="48253" rIns="96508" bIns="48253" numCol="1" anchor="t" anchorCtr="0" compatLnSpc="1">
            <a:prstTxWarp prst="textNoShape">
              <a:avLst/>
            </a:prstTxWarp>
          </a:bodyPr>
          <a:lstStyle>
            <a:lvl1pP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5" name="Rectangle 3"/>
          <p:cNvSpPr>
            <a:spLocks noGrp="1" noChangeArrowheads="1"/>
          </p:cNvSpPr>
          <p:nvPr>
            <p:ph type="dt" sz="quarter" idx="1"/>
          </p:nvPr>
        </p:nvSpPr>
        <p:spPr bwMode="auto">
          <a:xfrm>
            <a:off x="4137025" y="0"/>
            <a:ext cx="3165475" cy="479425"/>
          </a:xfrm>
          <a:prstGeom prst="rect">
            <a:avLst/>
          </a:prstGeom>
          <a:noFill/>
          <a:ln w="9525">
            <a:noFill/>
            <a:miter lim="800000"/>
            <a:headEnd/>
            <a:tailEnd/>
          </a:ln>
          <a:effectLst/>
        </p:spPr>
        <p:txBody>
          <a:bodyPr vert="horz" wrap="square" lIns="96508" tIns="48253" rIns="96508" bIns="48253" numCol="1" anchor="t" anchorCtr="0" compatLnSpc="1">
            <a:prstTxWarp prst="textNoShape">
              <a:avLst/>
            </a:prstTxWarp>
          </a:bodyPr>
          <a:lstStyle>
            <a:lvl1pPr algn="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6" name="Rectangle 4"/>
          <p:cNvSpPr>
            <a:spLocks noGrp="1" noChangeArrowheads="1"/>
          </p:cNvSpPr>
          <p:nvPr>
            <p:ph type="ftr" sz="quarter" idx="2"/>
          </p:nvPr>
        </p:nvSpPr>
        <p:spPr bwMode="auto">
          <a:xfrm>
            <a:off x="0" y="9109075"/>
            <a:ext cx="3165475" cy="479425"/>
          </a:xfrm>
          <a:prstGeom prst="rect">
            <a:avLst/>
          </a:prstGeom>
          <a:noFill/>
          <a:ln w="9525">
            <a:noFill/>
            <a:miter lim="800000"/>
            <a:headEnd/>
            <a:tailEnd/>
          </a:ln>
          <a:effectLst/>
        </p:spPr>
        <p:txBody>
          <a:bodyPr vert="horz" wrap="square" lIns="96508" tIns="48253" rIns="96508" bIns="48253" numCol="1" anchor="b" anchorCtr="0" compatLnSpc="1">
            <a:prstTxWarp prst="textNoShape">
              <a:avLst/>
            </a:prstTxWarp>
          </a:bodyPr>
          <a:lstStyle>
            <a:lvl1pP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7" name="Rectangle 5"/>
          <p:cNvSpPr>
            <a:spLocks noGrp="1" noChangeArrowheads="1"/>
          </p:cNvSpPr>
          <p:nvPr>
            <p:ph type="sldNum" sz="quarter" idx="3"/>
          </p:nvPr>
        </p:nvSpPr>
        <p:spPr bwMode="auto">
          <a:xfrm>
            <a:off x="4137025" y="9109075"/>
            <a:ext cx="3165475" cy="479425"/>
          </a:xfrm>
          <a:prstGeom prst="rect">
            <a:avLst/>
          </a:prstGeom>
          <a:noFill/>
          <a:ln w="9525">
            <a:noFill/>
            <a:miter lim="800000"/>
            <a:headEnd/>
            <a:tailEnd/>
          </a:ln>
          <a:effectLst/>
        </p:spPr>
        <p:txBody>
          <a:bodyPr vert="horz" wrap="square" lIns="96508" tIns="48253" rIns="96508" bIns="48253" numCol="1" anchor="b" anchorCtr="0" compatLnSpc="1">
            <a:prstTxWarp prst="textNoShape">
              <a:avLst/>
            </a:prstTxWarp>
          </a:bodyPr>
          <a:lstStyle>
            <a:lvl1pPr algn="r" defTabSz="965200" eaLnBrk="1" hangingPunct="1">
              <a:defRPr sz="1200" smtClean="0"/>
            </a:lvl1pPr>
          </a:lstStyle>
          <a:p>
            <a:pPr>
              <a:defRPr/>
            </a:pPr>
            <a:fld id="{867FD79D-166C-4874-8C98-A3C4A55282B1}" type="slidenum">
              <a:rPr lang="en-US"/>
              <a:pPr>
                <a:defRPr/>
              </a:pPr>
              <a:t>‹#›</a:t>
            </a:fld>
            <a:endParaRPr lang="en-US"/>
          </a:p>
        </p:txBody>
      </p:sp>
    </p:spTree>
    <p:extLst>
      <p:ext uri="{BB962C8B-B14F-4D97-AF65-F5344CB8AC3E}">
        <p14:creationId xmlns:p14="http://schemas.microsoft.com/office/powerpoint/2010/main" val="362909141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hdr" sz="quarter"/>
          </p:nvPr>
        </p:nvSpPr>
        <p:spPr bwMode="auto">
          <a:xfrm>
            <a:off x="0" y="0"/>
            <a:ext cx="3186113" cy="473075"/>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lvl1pP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21507" name="Rectangle 3"/>
          <p:cNvSpPr>
            <a:spLocks noGrp="1" noChangeArrowheads="1"/>
          </p:cNvSpPr>
          <p:nvPr>
            <p:ph type="dt" idx="1"/>
          </p:nvPr>
        </p:nvSpPr>
        <p:spPr bwMode="auto">
          <a:xfrm>
            <a:off x="4141788" y="0"/>
            <a:ext cx="3187700" cy="473075"/>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lvl1pPr algn="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65540" name="Rectangle 4"/>
          <p:cNvSpPr>
            <a:spLocks noGrp="1" noRot="1" noChangeAspect="1" noChangeArrowheads="1" noTextEdit="1"/>
          </p:cNvSpPr>
          <p:nvPr>
            <p:ph type="sldImg" idx="2"/>
          </p:nvPr>
        </p:nvSpPr>
        <p:spPr bwMode="auto">
          <a:xfrm>
            <a:off x="403225" y="708025"/>
            <a:ext cx="6443663" cy="3625850"/>
          </a:xfrm>
          <a:prstGeom prst="rect">
            <a:avLst/>
          </a:prstGeom>
          <a:noFill/>
          <a:ln w="9525">
            <a:solidFill>
              <a:srgbClr val="000000"/>
            </a:solidFill>
            <a:miter lim="800000"/>
            <a:headEnd/>
            <a:tailEnd/>
          </a:ln>
        </p:spPr>
      </p:sp>
      <p:sp>
        <p:nvSpPr>
          <p:cNvPr id="21509" name="Rectangle 5"/>
          <p:cNvSpPr>
            <a:spLocks noGrp="1" noChangeArrowheads="1"/>
          </p:cNvSpPr>
          <p:nvPr>
            <p:ph type="body" sz="quarter" idx="3"/>
          </p:nvPr>
        </p:nvSpPr>
        <p:spPr bwMode="auto">
          <a:xfrm>
            <a:off x="955675" y="4572000"/>
            <a:ext cx="5337175" cy="4335463"/>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510" name="Rectangle 6"/>
          <p:cNvSpPr>
            <a:spLocks noGrp="1" noChangeArrowheads="1"/>
          </p:cNvSpPr>
          <p:nvPr>
            <p:ph type="ftr" sz="quarter" idx="4"/>
          </p:nvPr>
        </p:nvSpPr>
        <p:spPr bwMode="auto">
          <a:xfrm>
            <a:off x="0" y="9142413"/>
            <a:ext cx="3186113" cy="473075"/>
          </a:xfrm>
          <a:prstGeom prst="rect">
            <a:avLst/>
          </a:prstGeom>
          <a:noFill/>
          <a:ln w="9525">
            <a:noFill/>
            <a:miter lim="800000"/>
            <a:headEnd/>
            <a:tailEnd/>
          </a:ln>
          <a:effectLst/>
        </p:spPr>
        <p:txBody>
          <a:bodyPr vert="horz" wrap="square" lIns="95006" tIns="47503" rIns="95006" bIns="47503" numCol="1" anchor="b" anchorCtr="0" compatLnSpc="1">
            <a:prstTxWarp prst="textNoShape">
              <a:avLst/>
            </a:prstTxWarp>
          </a:bodyPr>
          <a:lstStyle>
            <a:lvl1pP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21511" name="Rectangle 7"/>
          <p:cNvSpPr>
            <a:spLocks noGrp="1" noChangeArrowheads="1"/>
          </p:cNvSpPr>
          <p:nvPr>
            <p:ph type="sldNum" sz="quarter" idx="5"/>
          </p:nvPr>
        </p:nvSpPr>
        <p:spPr bwMode="auto">
          <a:xfrm>
            <a:off x="4141788" y="9142413"/>
            <a:ext cx="3187700" cy="473075"/>
          </a:xfrm>
          <a:prstGeom prst="rect">
            <a:avLst/>
          </a:prstGeom>
          <a:noFill/>
          <a:ln w="9525">
            <a:noFill/>
            <a:miter lim="800000"/>
            <a:headEnd/>
            <a:tailEnd/>
          </a:ln>
          <a:effectLst/>
        </p:spPr>
        <p:txBody>
          <a:bodyPr vert="horz" wrap="square" lIns="95006" tIns="47503" rIns="95006" bIns="47503" numCol="1" anchor="b" anchorCtr="0" compatLnSpc="1">
            <a:prstTxWarp prst="textNoShape">
              <a:avLst/>
            </a:prstTxWarp>
          </a:bodyPr>
          <a:lstStyle>
            <a:lvl1pPr algn="r" defTabSz="949325" eaLnBrk="1" hangingPunct="1">
              <a:defRPr sz="1200" smtClean="0">
                <a:latin typeface="Times" pitchFamily="18" charset="0"/>
              </a:defRPr>
            </a:lvl1pPr>
          </a:lstStyle>
          <a:p>
            <a:pPr>
              <a:defRPr/>
            </a:pPr>
            <a:fld id="{E2AE71C5-6C7D-41AA-B8EB-41F65248876E}" type="slidenum">
              <a:rPr lang="en-US"/>
              <a:pPr>
                <a:defRPr/>
              </a:pPr>
              <a:t>‹#›</a:t>
            </a:fld>
            <a:endParaRPr lang="en-US"/>
          </a:p>
        </p:txBody>
      </p:sp>
    </p:spTree>
    <p:extLst>
      <p:ext uri="{BB962C8B-B14F-4D97-AF65-F5344CB8AC3E}">
        <p14:creationId xmlns:p14="http://schemas.microsoft.com/office/powerpoint/2010/main" val="204447316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07"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106816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7C30A4E2-E512-4427-A812-8DD32896D131}" type="slidenum">
              <a:rPr lang="en-US" altLang="en-US" sz="1200" smtClean="0">
                <a:latin typeface="Arial" charset="0"/>
              </a:rPr>
              <a:pPr/>
              <a:t>14</a:t>
            </a:fld>
            <a:endParaRPr lang="en-US" altLang="en-US" sz="1200">
              <a:latin typeface="Arial" charset="0"/>
            </a:endParaRPr>
          </a:p>
        </p:txBody>
      </p:sp>
      <p:sp>
        <p:nvSpPr>
          <p:cNvPr id="71683" name="Rectangle 2"/>
          <p:cNvSpPr>
            <a:spLocks noGrp="1" noRot="1" noChangeAspect="1" noChangeArrowheads="1" noTextEdit="1"/>
          </p:cNvSpPr>
          <p:nvPr>
            <p:ph type="sldImg"/>
          </p:nvPr>
        </p:nvSpPr>
        <p:spPr>
          <a:xfrm>
            <a:off x="403225" y="708025"/>
            <a:ext cx="6443663" cy="3625850"/>
          </a:xfrm>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880871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801BDCEF-24FA-41E8-99D3-32D9A48BA447}" type="slidenum">
              <a:rPr lang="en-US" altLang="en-US" sz="1200" smtClean="0">
                <a:latin typeface="Arial" charset="0"/>
              </a:rPr>
              <a:pPr/>
              <a:t>15</a:t>
            </a:fld>
            <a:endParaRPr lang="en-US" altLang="en-US" sz="1200">
              <a:latin typeface="Arial" charset="0"/>
            </a:endParaRPr>
          </a:p>
        </p:txBody>
      </p:sp>
      <p:sp>
        <p:nvSpPr>
          <p:cNvPr id="72707" name="Rectangle 2"/>
          <p:cNvSpPr>
            <a:spLocks noGrp="1" noRot="1" noChangeAspect="1" noChangeArrowheads="1" noTextEdit="1"/>
          </p:cNvSpPr>
          <p:nvPr>
            <p:ph type="sldImg"/>
          </p:nvPr>
        </p:nvSpPr>
        <p:spPr>
          <a:xfrm>
            <a:off x="403225" y="708025"/>
            <a:ext cx="6443663" cy="3625850"/>
          </a:xfrm>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5275308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2E0C339A-5E03-46A6-8744-14BB53FE487A}" type="slidenum">
              <a:rPr lang="en-US" altLang="en-US" sz="1200" smtClean="0">
                <a:latin typeface="Arial" charset="0"/>
              </a:rPr>
              <a:pPr/>
              <a:t>16</a:t>
            </a:fld>
            <a:endParaRPr lang="en-US" altLang="en-US" sz="1200">
              <a:latin typeface="Arial" charset="0"/>
            </a:endParaRPr>
          </a:p>
        </p:txBody>
      </p:sp>
      <p:sp>
        <p:nvSpPr>
          <p:cNvPr id="74755" name="Rectangle 2"/>
          <p:cNvSpPr>
            <a:spLocks noGrp="1" noRot="1" noChangeAspect="1" noChangeArrowheads="1" noTextEdit="1"/>
          </p:cNvSpPr>
          <p:nvPr>
            <p:ph type="sldImg"/>
          </p:nvPr>
        </p:nvSpPr>
        <p:spPr>
          <a:xfrm>
            <a:off x="403225" y="708025"/>
            <a:ext cx="6443663" cy="3625850"/>
          </a:xfrm>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946454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225" y="708025"/>
            <a:ext cx="6443663" cy="362585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07" charset="0"/>
                <a:ea typeface="ＭＳ Ｐゴシック" charset="-128"/>
                <a:cs typeface="ＭＳ Ｐゴシック" charset="-128"/>
              </a:rPr>
              <a:t>7!*3^7 = 11,022,480</a:t>
            </a:r>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17</a:t>
            </a:fld>
            <a:endParaRPr lang="en-US"/>
          </a:p>
        </p:txBody>
      </p:sp>
    </p:spTree>
    <p:extLst>
      <p:ext uri="{BB962C8B-B14F-4D97-AF65-F5344CB8AC3E}">
        <p14:creationId xmlns:p14="http://schemas.microsoft.com/office/powerpoint/2010/main" val="992109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A3D9475-CF81-4E52-BA37-55324D923BBB}" type="slidenum">
              <a:rPr lang="en-US" altLang="en-US" sz="1200" smtClean="0">
                <a:latin typeface="Arial" charset="0"/>
              </a:rPr>
              <a:pPr/>
              <a:t>18</a:t>
            </a:fld>
            <a:endParaRPr lang="en-US" altLang="en-US" sz="1200">
              <a:latin typeface="Arial" charset="0"/>
            </a:endParaRPr>
          </a:p>
        </p:txBody>
      </p:sp>
      <p:sp>
        <p:nvSpPr>
          <p:cNvPr id="75779" name="Rectangle 2"/>
          <p:cNvSpPr>
            <a:spLocks noGrp="1" noRot="1" noChangeAspect="1" noChangeArrowheads="1" noTextEdit="1"/>
          </p:cNvSpPr>
          <p:nvPr>
            <p:ph type="sldImg"/>
          </p:nvPr>
        </p:nvSpPr>
        <p:spPr>
          <a:xfrm>
            <a:off x="403225" y="708025"/>
            <a:ext cx="6443663" cy="3625850"/>
          </a:xfrm>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07" charset="0"/>
                <a:ea typeface="ＭＳ Ｐゴシック" charset="-128"/>
                <a:cs typeface="ＭＳ Ｐゴシック" charset="-128"/>
              </a:rPr>
              <a:t>7!*3^7 = 11,022,480,</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07" charset="0"/>
                <a:ea typeface="ＭＳ Ｐゴシック" charset="-128"/>
                <a:cs typeface="ＭＳ Ｐゴシック" charset="-128"/>
              </a:rPr>
              <a:t>3^7 = 2,187</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a:t>A problem is commutative if the order of application of any given  set of actions has no effect on the outcome. CSPs are commutative because when assigning  values to variables, we reach the same partial assignment regardless of order. Therefore, we  need only consider a single variable at each node in the search tree. For example, at the root  node of a search tree for coloring the map of Australia, we might make a choice between  SA = red, SA = green, and SA = blue, but we would never choose between SA = red and  WA = blue.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a:t>The term backtracking search is used for a depth-first search that chooses values for  one variable at a time and backtracks when a variable has no legal values left to assign.</a:t>
            </a:r>
          </a:p>
          <a:p>
            <a:pPr eaLnBrk="1" hangingPunct="1"/>
            <a:endParaRPr lang="en-US" altLang="en-US" dirty="0"/>
          </a:p>
        </p:txBody>
      </p:sp>
    </p:spTree>
    <p:extLst>
      <p:ext uri="{BB962C8B-B14F-4D97-AF65-F5344CB8AC3E}">
        <p14:creationId xmlns:p14="http://schemas.microsoft.com/office/powerpoint/2010/main" val="21978227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A3D9475-CF81-4E52-BA37-55324D923BBB}" type="slidenum">
              <a:rPr lang="en-US" altLang="en-US" sz="1200" smtClean="0">
                <a:latin typeface="Arial" charset="0"/>
              </a:rPr>
              <a:pPr/>
              <a:t>19</a:t>
            </a:fld>
            <a:endParaRPr lang="en-US" altLang="en-US" sz="1200">
              <a:latin typeface="Arial" charset="0"/>
            </a:endParaRPr>
          </a:p>
        </p:txBody>
      </p:sp>
      <p:sp>
        <p:nvSpPr>
          <p:cNvPr id="75779" name="Rectangle 2"/>
          <p:cNvSpPr>
            <a:spLocks noGrp="1" noRot="1" noChangeAspect="1" noChangeArrowheads="1" noTextEdit="1"/>
          </p:cNvSpPr>
          <p:nvPr>
            <p:ph type="sldImg"/>
          </p:nvPr>
        </p:nvSpPr>
        <p:spPr>
          <a:xfrm>
            <a:off x="403225" y="708025"/>
            <a:ext cx="6443663" cy="3625850"/>
          </a:xfrm>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a:t>A problem is commutative if the order of application of any given  set of actions has no effect on the outcome. CSPs are commutative because when assigning  values to variables, we reach the same partial assignment regardless of order. Therefore, we  need only consider a single variable at each node in the search tree. For example, at the root  node of a search tree for coloring the map of Australia, we might make a choice between  SA = red, SA = green, and SA = blue, but we would never choose between SA = red and  WA = blue.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a:t>The term backtracking search is used for a depth-first search that chooses values for  one variable at a time and backtracks when a variable has no legal values left to assign.</a:t>
            </a:r>
          </a:p>
          <a:p>
            <a:pPr eaLnBrk="1" hangingPunct="1"/>
            <a:endParaRPr lang="en-US" altLang="en-US" dirty="0"/>
          </a:p>
        </p:txBody>
      </p:sp>
    </p:spTree>
    <p:extLst>
      <p:ext uri="{BB962C8B-B14F-4D97-AF65-F5344CB8AC3E}">
        <p14:creationId xmlns:p14="http://schemas.microsoft.com/office/powerpoint/2010/main" val="515401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FF8710C-7332-4799-89BD-458A1FD256FB}" type="slidenum">
              <a:rPr lang="en-US" altLang="en-US" sz="1200" smtClean="0">
                <a:latin typeface="Arial" charset="0"/>
              </a:rPr>
              <a:pPr/>
              <a:t>20</a:t>
            </a:fld>
            <a:endParaRPr lang="en-US" altLang="en-US" sz="1200">
              <a:latin typeface="Arial" charset="0"/>
            </a:endParaRPr>
          </a:p>
        </p:txBody>
      </p:sp>
      <p:sp>
        <p:nvSpPr>
          <p:cNvPr id="80899" name="Rectangle 2"/>
          <p:cNvSpPr>
            <a:spLocks noGrp="1" noRot="1" noChangeAspect="1" noChangeArrowheads="1" noTextEdit="1"/>
          </p:cNvSpPr>
          <p:nvPr>
            <p:ph type="sldImg"/>
          </p:nvPr>
        </p:nvSpPr>
        <p:spPr>
          <a:xfrm>
            <a:off x="403225" y="708025"/>
            <a:ext cx="6443663" cy="3625850"/>
          </a:xfrm>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The term backtracking search is used for a depth-first search that chooses values for  one variable at a time and backtracks when a variable has no legal values left to assign.</a:t>
            </a:r>
          </a:p>
          <a:p>
            <a:pPr eaLnBrk="1" hangingPunct="1"/>
            <a:endParaRPr lang="en-US" altLang="en-US" dirty="0"/>
          </a:p>
          <a:p>
            <a:pPr marL="228600" indent="-228600" eaLnBrk="1" hangingPunct="1">
              <a:buAutoNum type="arabicPeriod"/>
            </a:pPr>
            <a:r>
              <a:rPr lang="en-US" altLang="en-US" dirty="0"/>
              <a:t>Which variable should be assigned next (SELECT-UNASSIGNED-VARIABLE), and in  what order should its values be tried (ORDER-DOMAIN-VALUES)? </a:t>
            </a:r>
          </a:p>
          <a:p>
            <a:pPr marL="228600" indent="-228600" eaLnBrk="1" hangingPunct="1">
              <a:buAutoNum type="arabicPeriod"/>
            </a:pPr>
            <a:r>
              <a:rPr lang="en-US" altLang="en-US" dirty="0"/>
              <a:t>What inferences should be performed at each step in the search (INFERENCE)?  </a:t>
            </a:r>
          </a:p>
          <a:p>
            <a:pPr marL="228600" indent="-228600" eaLnBrk="1" hangingPunct="1">
              <a:buAutoNum type="arabicPeriod"/>
            </a:pPr>
            <a:r>
              <a:rPr lang="en-US" altLang="en-US" dirty="0"/>
              <a:t>When the search arrives at an assignment that violates a constraint, can the search avoid  repeating this failure? </a:t>
            </a:r>
          </a:p>
        </p:txBody>
      </p:sp>
    </p:spTree>
    <p:extLst>
      <p:ext uri="{BB962C8B-B14F-4D97-AF65-F5344CB8AC3E}">
        <p14:creationId xmlns:p14="http://schemas.microsoft.com/office/powerpoint/2010/main" val="24789477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FF8710C-7332-4799-89BD-458A1FD256FB}" type="slidenum">
              <a:rPr lang="en-US" altLang="en-US" sz="1200" smtClean="0">
                <a:latin typeface="Arial" charset="0"/>
              </a:rPr>
              <a:pPr/>
              <a:t>21</a:t>
            </a:fld>
            <a:endParaRPr lang="en-US" altLang="en-US" sz="1200">
              <a:latin typeface="Arial" charset="0"/>
            </a:endParaRPr>
          </a:p>
        </p:txBody>
      </p:sp>
      <p:sp>
        <p:nvSpPr>
          <p:cNvPr id="80899" name="Rectangle 2"/>
          <p:cNvSpPr>
            <a:spLocks noGrp="1" noRot="1" noChangeAspect="1" noChangeArrowheads="1" noTextEdit="1"/>
          </p:cNvSpPr>
          <p:nvPr>
            <p:ph type="sldImg"/>
          </p:nvPr>
        </p:nvSpPr>
        <p:spPr>
          <a:xfrm>
            <a:off x="403225" y="708025"/>
            <a:ext cx="6443663" cy="3625850"/>
          </a:xfrm>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a:t>The term backtracking search is used for a depth-first search that chooses values for  one variable at a time and backtracks when a variable has no legal values left to assign.</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a:t>one variable at a time and backtracks when a variable has no legal values left to assign.</a:t>
            </a:r>
          </a:p>
          <a:p>
            <a:pPr eaLnBrk="1" hangingPunct="1"/>
            <a:endParaRPr lang="en-US" altLang="en-US" dirty="0"/>
          </a:p>
        </p:txBody>
      </p:sp>
    </p:spTree>
    <p:extLst>
      <p:ext uri="{BB962C8B-B14F-4D97-AF65-F5344CB8AC3E}">
        <p14:creationId xmlns:p14="http://schemas.microsoft.com/office/powerpoint/2010/main" val="36104957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C3B665AD-B8F8-4566-8F71-A3114C20220F}" type="slidenum">
              <a:rPr lang="en-US" altLang="en-US" sz="1200" smtClean="0">
                <a:latin typeface="Arial" charset="0"/>
              </a:rPr>
              <a:pPr/>
              <a:t>22</a:t>
            </a:fld>
            <a:endParaRPr lang="en-US" altLang="en-US" sz="1200">
              <a:latin typeface="Arial" charset="0"/>
            </a:endParaRPr>
          </a:p>
        </p:txBody>
      </p:sp>
      <p:sp>
        <p:nvSpPr>
          <p:cNvPr id="81923" name="Rectangle 2"/>
          <p:cNvSpPr>
            <a:spLocks noGrp="1" noRot="1" noChangeAspect="1" noChangeArrowheads="1" noTextEdit="1"/>
          </p:cNvSpPr>
          <p:nvPr>
            <p:ph type="sldImg"/>
          </p:nvPr>
        </p:nvSpPr>
        <p:spPr>
          <a:xfrm>
            <a:off x="403225" y="708025"/>
            <a:ext cx="6443663" cy="3625850"/>
          </a:xfrm>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2196253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4196E079-4978-4B22-B1D8-C3365025FF8D}" type="slidenum">
              <a:rPr lang="en-US" altLang="en-US" sz="1200" smtClean="0">
                <a:latin typeface="Arial" charset="0"/>
              </a:rPr>
              <a:pPr/>
              <a:t>23</a:t>
            </a:fld>
            <a:endParaRPr lang="en-US" altLang="en-US" sz="1200">
              <a:latin typeface="Arial" charset="0"/>
            </a:endParaRPr>
          </a:p>
        </p:txBody>
      </p:sp>
      <p:sp>
        <p:nvSpPr>
          <p:cNvPr id="82947" name="Rectangle 2"/>
          <p:cNvSpPr>
            <a:spLocks noGrp="1" noRot="1" noChangeAspect="1" noChangeArrowheads="1" noTextEdit="1"/>
          </p:cNvSpPr>
          <p:nvPr>
            <p:ph type="sldImg"/>
          </p:nvPr>
        </p:nvSpPr>
        <p:spPr>
          <a:xfrm>
            <a:off x="403225" y="708025"/>
            <a:ext cx="6443663" cy="3625850"/>
          </a:xfrm>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Also called the “Fail Fast” heuristic. </a:t>
            </a:r>
          </a:p>
        </p:txBody>
      </p:sp>
    </p:spTree>
    <p:extLst>
      <p:ext uri="{BB962C8B-B14F-4D97-AF65-F5344CB8AC3E}">
        <p14:creationId xmlns:p14="http://schemas.microsoft.com/office/powerpoint/2010/main" val="4116547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AE71C5-6C7D-41AA-B8EB-41F65248876E}" type="slidenum">
              <a:rPr lang="en-US" smtClean="0"/>
              <a:pPr>
                <a:defRPr/>
              </a:pPr>
              <a:t>2</a:t>
            </a:fld>
            <a:endParaRPr lang="en-US"/>
          </a:p>
        </p:txBody>
      </p:sp>
    </p:spTree>
    <p:extLst>
      <p:ext uri="{BB962C8B-B14F-4D97-AF65-F5344CB8AC3E}">
        <p14:creationId xmlns:p14="http://schemas.microsoft.com/office/powerpoint/2010/main" val="15223371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12D15C2-0D41-4095-9A48-5C172A2C99B1}" type="slidenum">
              <a:rPr lang="en-US" altLang="en-US" sz="1200" smtClean="0">
                <a:latin typeface="Arial" charset="0"/>
              </a:rPr>
              <a:pPr/>
              <a:t>24</a:t>
            </a:fld>
            <a:endParaRPr lang="en-US" altLang="en-US" sz="1200">
              <a:latin typeface="Arial" charset="0"/>
            </a:endParaRPr>
          </a:p>
        </p:txBody>
      </p:sp>
      <p:sp>
        <p:nvSpPr>
          <p:cNvPr id="83971" name="Rectangle 2"/>
          <p:cNvSpPr>
            <a:spLocks noGrp="1" noRot="1" noChangeAspect="1" noChangeArrowheads="1" noTextEdit="1"/>
          </p:cNvSpPr>
          <p:nvPr>
            <p:ph type="sldImg"/>
          </p:nvPr>
        </p:nvSpPr>
        <p:spPr>
          <a:xfrm>
            <a:off x="403225" y="708025"/>
            <a:ext cx="6443663" cy="3625850"/>
          </a:xfrm>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2143056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ADDF8B68-33FB-4D57-95B4-63FC675FD35F}" type="slidenum">
              <a:rPr lang="en-US" altLang="en-US" sz="1200" smtClean="0">
                <a:latin typeface="Arial" charset="0"/>
              </a:rPr>
              <a:pPr/>
              <a:t>25</a:t>
            </a:fld>
            <a:endParaRPr lang="en-US" altLang="en-US" sz="1200">
              <a:latin typeface="Arial" charset="0"/>
            </a:endParaRPr>
          </a:p>
        </p:txBody>
      </p:sp>
      <p:sp>
        <p:nvSpPr>
          <p:cNvPr id="84995" name="Rectangle 2"/>
          <p:cNvSpPr>
            <a:spLocks noGrp="1" noRot="1" noChangeAspect="1" noChangeArrowheads="1" noTextEdit="1"/>
          </p:cNvSpPr>
          <p:nvPr>
            <p:ph type="sldImg"/>
          </p:nvPr>
        </p:nvSpPr>
        <p:spPr>
          <a:xfrm>
            <a:off x="403225" y="708025"/>
            <a:ext cx="6443663" cy="3625850"/>
          </a:xfrm>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5783963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3EC38DE8-1020-45D6-9219-77421E786DCC}" type="slidenum">
              <a:rPr lang="en-US" altLang="en-US" sz="1200" smtClean="0">
                <a:latin typeface="Arial" charset="0"/>
              </a:rPr>
              <a:pPr/>
              <a:t>26</a:t>
            </a:fld>
            <a:endParaRPr lang="en-US" altLang="en-US" sz="1200">
              <a:latin typeface="Arial"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11008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19330AE5-C1ED-4347-8169-57ED88E7AADA}" type="slidenum">
              <a:rPr lang="en-US" altLang="en-US" sz="1200" smtClean="0">
                <a:latin typeface="Arial" charset="0"/>
              </a:rPr>
              <a:pPr/>
              <a:t>27</a:t>
            </a:fld>
            <a:endParaRPr lang="en-US" altLang="en-US" sz="1200">
              <a:latin typeface="Arial"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6451083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87CCFBEB-5AA9-420C-97BB-FBA3CFE1C5CA}" type="slidenum">
              <a:rPr lang="en-US" altLang="en-US" sz="1200" smtClean="0">
                <a:latin typeface="Arial" charset="0"/>
              </a:rPr>
              <a:pPr/>
              <a:t>28</a:t>
            </a:fld>
            <a:endParaRPr lang="en-US" altLang="en-US" sz="1200">
              <a:latin typeface="Arial"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290778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E478750-CF16-41F7-B601-64CDA2C98A90}" type="slidenum">
              <a:rPr lang="en-US" altLang="en-US" sz="1200" smtClean="0">
                <a:latin typeface="Arial" charset="0"/>
              </a:rPr>
              <a:pPr/>
              <a:t>29</a:t>
            </a:fld>
            <a:endParaRPr lang="en-US" altLang="en-US" sz="1200">
              <a:latin typeface="Arial"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7175157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38A372AB-FEEC-4AE8-8A74-1E3E540B5B8D}" type="slidenum">
              <a:rPr lang="en-US" altLang="en-US" sz="1200" smtClean="0">
                <a:latin typeface="Arial" charset="0"/>
              </a:rPr>
              <a:pPr/>
              <a:t>30</a:t>
            </a:fld>
            <a:endParaRPr lang="en-US" altLang="en-US" sz="1200">
              <a:latin typeface="Arial" charset="0"/>
            </a:endParaRPr>
          </a:p>
        </p:txBody>
      </p:sp>
      <p:sp>
        <p:nvSpPr>
          <p:cNvPr id="91139" name="Rectangle 2"/>
          <p:cNvSpPr>
            <a:spLocks noGrp="1" noRot="1" noChangeAspect="1" noChangeArrowheads="1" noTextEdit="1"/>
          </p:cNvSpPr>
          <p:nvPr>
            <p:ph type="sldImg"/>
          </p:nvPr>
        </p:nvSpPr>
        <p:spPr>
          <a:xfrm>
            <a:off x="403225" y="708025"/>
            <a:ext cx="6443663" cy="3625850"/>
          </a:xfrm>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7972216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861F5D7-0E78-403C-A173-1B19443B9807}" type="slidenum">
              <a:rPr lang="en-US" altLang="en-US" sz="1200" smtClean="0">
                <a:latin typeface="Arial" charset="0"/>
              </a:rPr>
              <a:pPr/>
              <a:t>31</a:t>
            </a:fld>
            <a:endParaRPr lang="en-US" altLang="en-US" sz="1200">
              <a:latin typeface="Arial" charset="0"/>
            </a:endParaRPr>
          </a:p>
        </p:txBody>
      </p:sp>
      <p:sp>
        <p:nvSpPr>
          <p:cNvPr id="92163" name="Rectangle 2"/>
          <p:cNvSpPr>
            <a:spLocks noGrp="1" noRot="1" noChangeAspect="1" noChangeArrowheads="1" noTextEdit="1"/>
          </p:cNvSpPr>
          <p:nvPr>
            <p:ph type="sldImg"/>
          </p:nvPr>
        </p:nvSpPr>
        <p:spPr>
          <a:xfrm>
            <a:off x="403225" y="708025"/>
            <a:ext cx="6443663" cy="3625850"/>
          </a:xfrm>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8163760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AB276117-5531-4535-B899-BDE2E929483E}" type="slidenum">
              <a:rPr lang="en-US" altLang="en-US" sz="1200" smtClean="0">
                <a:latin typeface="Arial" charset="0"/>
              </a:rPr>
              <a:pPr/>
              <a:t>32</a:t>
            </a:fld>
            <a:endParaRPr lang="en-US" altLang="en-US" sz="1200">
              <a:latin typeface="Arial" charset="0"/>
            </a:endParaRPr>
          </a:p>
        </p:txBody>
      </p:sp>
      <p:sp>
        <p:nvSpPr>
          <p:cNvPr id="93187" name="Rectangle 2"/>
          <p:cNvSpPr>
            <a:spLocks noGrp="1" noRot="1" noChangeAspect="1" noChangeArrowheads="1" noTextEdit="1"/>
          </p:cNvSpPr>
          <p:nvPr>
            <p:ph type="sldImg"/>
          </p:nvPr>
        </p:nvSpPr>
        <p:spPr>
          <a:xfrm>
            <a:off x="403225" y="708025"/>
            <a:ext cx="6443663" cy="3625850"/>
          </a:xfrm>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0342289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DFF5909C-01FB-4A89-A1B3-90656A93DAA9}" type="slidenum">
              <a:rPr lang="en-US" altLang="en-US" sz="1200" smtClean="0">
                <a:latin typeface="Arial" charset="0"/>
              </a:rPr>
              <a:pPr/>
              <a:t>33</a:t>
            </a:fld>
            <a:endParaRPr lang="en-US" altLang="en-US" sz="1200">
              <a:latin typeface="Arial" charset="0"/>
            </a:endParaRPr>
          </a:p>
        </p:txBody>
      </p:sp>
      <p:sp>
        <p:nvSpPr>
          <p:cNvPr id="94211" name="Rectangle 2"/>
          <p:cNvSpPr>
            <a:spLocks noGrp="1" noRot="1" noChangeAspect="1" noChangeArrowheads="1" noTextEdit="1"/>
          </p:cNvSpPr>
          <p:nvPr>
            <p:ph type="sldImg"/>
          </p:nvPr>
        </p:nvSpPr>
        <p:spPr>
          <a:xfrm>
            <a:off x="403225" y="708025"/>
            <a:ext cx="6443663" cy="3625850"/>
          </a:xfrm>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786859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AE71C5-6C7D-41AA-B8EB-41F65248876E}" type="slidenum">
              <a:rPr lang="en-US" smtClean="0"/>
              <a:pPr>
                <a:defRPr/>
              </a:pPr>
              <a:t>3</a:t>
            </a:fld>
            <a:endParaRPr lang="en-US"/>
          </a:p>
        </p:txBody>
      </p:sp>
    </p:spTree>
    <p:extLst>
      <p:ext uri="{BB962C8B-B14F-4D97-AF65-F5344CB8AC3E}">
        <p14:creationId xmlns:p14="http://schemas.microsoft.com/office/powerpoint/2010/main" val="20742628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6EA22054-741D-4622-9813-FCC87BC57E50}" type="slidenum">
              <a:rPr lang="en-US" altLang="en-US" sz="1200" smtClean="0">
                <a:latin typeface="Arial" charset="0"/>
              </a:rPr>
              <a:pPr/>
              <a:t>34</a:t>
            </a:fld>
            <a:endParaRPr lang="en-US" altLang="en-US" sz="1200">
              <a:latin typeface="Arial" charset="0"/>
            </a:endParaRPr>
          </a:p>
        </p:txBody>
      </p:sp>
      <p:sp>
        <p:nvSpPr>
          <p:cNvPr id="95235" name="Rectangle 2"/>
          <p:cNvSpPr>
            <a:spLocks noGrp="1" noRot="1" noChangeAspect="1" noChangeArrowheads="1" noTextEdit="1"/>
          </p:cNvSpPr>
          <p:nvPr>
            <p:ph type="sldImg"/>
          </p:nvPr>
        </p:nvSpPr>
        <p:spPr>
          <a:xfrm>
            <a:off x="403225" y="708025"/>
            <a:ext cx="6443663" cy="362585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5453540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0509CA9-8A65-45FE-8CE0-2F16536ED7A6}" type="slidenum">
              <a:rPr lang="en-US" altLang="en-US" sz="1200" smtClean="0">
                <a:latin typeface="Arial" charset="0"/>
              </a:rPr>
              <a:pPr/>
              <a:t>35</a:t>
            </a:fld>
            <a:endParaRPr lang="en-US" altLang="en-US" sz="1200">
              <a:latin typeface="Arial" charset="0"/>
            </a:endParaRPr>
          </a:p>
        </p:txBody>
      </p:sp>
      <p:sp>
        <p:nvSpPr>
          <p:cNvPr id="96259" name="Rectangle 2"/>
          <p:cNvSpPr>
            <a:spLocks noGrp="1" noRot="1" noChangeAspect="1" noChangeArrowheads="1" noTextEdit="1"/>
          </p:cNvSpPr>
          <p:nvPr>
            <p:ph type="sldImg"/>
          </p:nvPr>
        </p:nvSpPr>
        <p:spPr>
          <a:xfrm>
            <a:off x="403225" y="708025"/>
            <a:ext cx="6443663" cy="3625850"/>
          </a:xfrm>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288502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86F720C-4C4F-437D-9A99-20DF8AFD8D37}" type="slidenum">
              <a:rPr lang="en-US" altLang="en-US" sz="1200" smtClean="0">
                <a:latin typeface="Arial" charset="0"/>
              </a:rPr>
              <a:pPr/>
              <a:t>36</a:t>
            </a:fld>
            <a:endParaRPr lang="en-US" altLang="en-US" sz="1200">
              <a:latin typeface="Arial" charset="0"/>
            </a:endParaRPr>
          </a:p>
        </p:txBody>
      </p:sp>
      <p:sp>
        <p:nvSpPr>
          <p:cNvPr id="97283" name="Rectangle 2"/>
          <p:cNvSpPr>
            <a:spLocks noGrp="1" noRot="1" noChangeAspect="1" noChangeArrowheads="1" noTextEdit="1"/>
          </p:cNvSpPr>
          <p:nvPr>
            <p:ph type="sldImg"/>
          </p:nvPr>
        </p:nvSpPr>
        <p:spPr>
          <a:xfrm>
            <a:off x="403225" y="708025"/>
            <a:ext cx="6443663" cy="3625850"/>
          </a:xfrm>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8630604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757E6912-1FA9-45DC-A6C2-ED4C0BFD7E59}" type="slidenum">
              <a:rPr lang="en-US" altLang="en-US" sz="1200" smtClean="0">
                <a:latin typeface="Arial" charset="0"/>
              </a:rPr>
              <a:pPr/>
              <a:t>37</a:t>
            </a:fld>
            <a:endParaRPr lang="en-US" altLang="en-US" sz="1200">
              <a:latin typeface="Arial" charset="0"/>
            </a:endParaRPr>
          </a:p>
        </p:txBody>
      </p:sp>
      <p:sp>
        <p:nvSpPr>
          <p:cNvPr id="98307" name="Rectangle 2"/>
          <p:cNvSpPr>
            <a:spLocks noGrp="1" noRot="1" noChangeAspect="1" noChangeArrowheads="1" noTextEdit="1"/>
          </p:cNvSpPr>
          <p:nvPr>
            <p:ph type="sldImg"/>
          </p:nvPr>
        </p:nvSpPr>
        <p:spPr>
          <a:xfrm>
            <a:off x="403225" y="708025"/>
            <a:ext cx="6443663" cy="3625850"/>
          </a:xfrm>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906420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6FFEDE9F-0288-4BB0-9657-A75E17E01F28}" type="slidenum">
              <a:rPr lang="en-US" altLang="en-US" sz="1200" smtClean="0">
                <a:latin typeface="Arial" charset="0"/>
              </a:rPr>
              <a:pPr/>
              <a:t>38</a:t>
            </a:fld>
            <a:endParaRPr lang="en-US" altLang="en-US" sz="1200">
              <a:latin typeface="Arial" charset="0"/>
            </a:endParaRPr>
          </a:p>
        </p:txBody>
      </p:sp>
      <p:sp>
        <p:nvSpPr>
          <p:cNvPr id="99331" name="Rectangle 2"/>
          <p:cNvSpPr>
            <a:spLocks noGrp="1" noRot="1" noChangeAspect="1" noChangeArrowheads="1" noTextEdit="1"/>
          </p:cNvSpPr>
          <p:nvPr>
            <p:ph type="sldImg"/>
          </p:nvPr>
        </p:nvSpPr>
        <p:spPr>
          <a:xfrm>
            <a:off x="403225" y="708025"/>
            <a:ext cx="6443663" cy="3625850"/>
          </a:xfrm>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1040801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C46D50C-9373-4EFE-99C6-46CEC190B0B1}" type="slidenum">
              <a:rPr lang="en-US" altLang="en-US" sz="1200" smtClean="0">
                <a:latin typeface="Arial" charset="0"/>
              </a:rPr>
              <a:pPr/>
              <a:t>39</a:t>
            </a:fld>
            <a:endParaRPr lang="en-US" altLang="en-US" sz="1200">
              <a:latin typeface="Arial" charset="0"/>
            </a:endParaRPr>
          </a:p>
        </p:txBody>
      </p:sp>
      <p:sp>
        <p:nvSpPr>
          <p:cNvPr id="100355" name="Rectangle 2"/>
          <p:cNvSpPr>
            <a:spLocks noGrp="1" noRot="1" noChangeAspect="1" noChangeArrowheads="1" noTextEdit="1"/>
          </p:cNvSpPr>
          <p:nvPr>
            <p:ph type="sldImg"/>
          </p:nvPr>
        </p:nvSpPr>
        <p:spPr>
          <a:xfrm>
            <a:off x="403225" y="708025"/>
            <a:ext cx="6443663" cy="3625850"/>
          </a:xfrm>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3934368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3EC968DB-02E5-4ABF-967F-928BEA924EDE}" type="slidenum">
              <a:rPr lang="en-US" altLang="en-US" sz="1200" smtClean="0">
                <a:latin typeface="Arial" charset="0"/>
              </a:rPr>
              <a:pPr/>
              <a:t>40</a:t>
            </a:fld>
            <a:endParaRPr lang="en-US" altLang="en-US" sz="1200">
              <a:latin typeface="Arial" charset="0"/>
            </a:endParaRPr>
          </a:p>
        </p:txBody>
      </p:sp>
      <p:sp>
        <p:nvSpPr>
          <p:cNvPr id="101379" name="Rectangle 2"/>
          <p:cNvSpPr>
            <a:spLocks noGrp="1" noRot="1" noChangeAspect="1" noChangeArrowheads="1" noTextEdit="1"/>
          </p:cNvSpPr>
          <p:nvPr>
            <p:ph type="sldImg"/>
          </p:nvPr>
        </p:nvSpPr>
        <p:spPr>
          <a:xfrm>
            <a:off x="403225" y="708025"/>
            <a:ext cx="6443663" cy="3625850"/>
          </a:xfrm>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1221659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117FE5AE-3D9D-44B7-A382-37B9158033F0}" type="slidenum">
              <a:rPr lang="en-US" altLang="en-US" sz="1200" smtClean="0">
                <a:latin typeface="Arial" charset="0"/>
              </a:rPr>
              <a:pPr/>
              <a:t>41</a:t>
            </a:fld>
            <a:endParaRPr lang="en-US" altLang="en-US" sz="1200">
              <a:latin typeface="Arial" charset="0"/>
            </a:endParaRPr>
          </a:p>
        </p:txBody>
      </p:sp>
      <p:sp>
        <p:nvSpPr>
          <p:cNvPr id="102403" name="Rectangle 2"/>
          <p:cNvSpPr>
            <a:spLocks noGrp="1" noRot="1" noChangeAspect="1" noChangeArrowheads="1" noTextEdit="1"/>
          </p:cNvSpPr>
          <p:nvPr>
            <p:ph type="sldImg"/>
          </p:nvPr>
        </p:nvSpPr>
        <p:spPr>
          <a:xfrm>
            <a:off x="403225" y="708025"/>
            <a:ext cx="6443663" cy="3625850"/>
          </a:xfrm>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1429892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BAD440C-C955-4B0D-811E-796F8D310ECA}" type="slidenum">
              <a:rPr lang="en-US" altLang="en-US" sz="1200" smtClean="0">
                <a:latin typeface="Arial" charset="0"/>
              </a:rPr>
              <a:pPr/>
              <a:t>44</a:t>
            </a:fld>
            <a:endParaRPr lang="en-US" altLang="en-US" sz="1200">
              <a:latin typeface="Arial" charset="0"/>
            </a:endParaRPr>
          </a:p>
        </p:txBody>
      </p:sp>
      <p:sp>
        <p:nvSpPr>
          <p:cNvPr id="70659" name="Rectangle 2"/>
          <p:cNvSpPr>
            <a:spLocks noGrp="1" noRot="1" noChangeAspect="1" noChangeArrowheads="1" noTextEdit="1"/>
          </p:cNvSpPr>
          <p:nvPr>
            <p:ph type="sldImg"/>
          </p:nvPr>
        </p:nvSpPr>
        <p:spPr>
          <a:xfrm>
            <a:off x="403225" y="708025"/>
            <a:ext cx="6443663" cy="3625850"/>
          </a:xfrm>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0477167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030">
              <a:defRPr sz="2400">
                <a:solidFill>
                  <a:schemeClr val="tx1"/>
                </a:solidFill>
                <a:latin typeface="Times New Roman" pitchFamily="18" charset="0"/>
                <a:cs typeface="Arial" charset="0"/>
              </a:defRPr>
            </a:lvl1pPr>
            <a:lvl2pPr marL="742894" indent="-285728" defTabSz="927030">
              <a:defRPr sz="2400">
                <a:solidFill>
                  <a:schemeClr val="tx1"/>
                </a:solidFill>
                <a:latin typeface="Times New Roman" pitchFamily="18" charset="0"/>
                <a:cs typeface="Arial" charset="0"/>
              </a:defRPr>
            </a:lvl2pPr>
            <a:lvl3pPr marL="1142914" indent="-228582" defTabSz="927030">
              <a:defRPr sz="2400">
                <a:solidFill>
                  <a:schemeClr val="tx1"/>
                </a:solidFill>
                <a:latin typeface="Times New Roman" pitchFamily="18" charset="0"/>
                <a:cs typeface="Arial" charset="0"/>
              </a:defRPr>
            </a:lvl3pPr>
            <a:lvl4pPr marL="1600079" indent="-228582" defTabSz="927030">
              <a:defRPr sz="2400">
                <a:solidFill>
                  <a:schemeClr val="tx1"/>
                </a:solidFill>
                <a:latin typeface="Times New Roman" pitchFamily="18" charset="0"/>
                <a:cs typeface="Arial" charset="0"/>
              </a:defRPr>
            </a:lvl4pPr>
            <a:lvl5pPr marL="2057244" indent="-228582" defTabSz="927030">
              <a:defRPr sz="2400">
                <a:solidFill>
                  <a:schemeClr val="tx1"/>
                </a:solidFill>
                <a:latin typeface="Times New Roman" pitchFamily="18" charset="0"/>
                <a:cs typeface="Arial" charset="0"/>
              </a:defRPr>
            </a:lvl5pPr>
            <a:lvl6pPr marL="2514410" indent="-228582" defTabSz="927030" eaLnBrk="0" fontAlgn="base" hangingPunct="0">
              <a:spcBef>
                <a:spcPct val="0"/>
              </a:spcBef>
              <a:spcAft>
                <a:spcPct val="0"/>
              </a:spcAft>
              <a:defRPr sz="2400">
                <a:solidFill>
                  <a:schemeClr val="tx1"/>
                </a:solidFill>
                <a:latin typeface="Times New Roman" pitchFamily="18" charset="0"/>
                <a:cs typeface="Arial" charset="0"/>
              </a:defRPr>
            </a:lvl6pPr>
            <a:lvl7pPr marL="2971576" indent="-228582" defTabSz="927030" eaLnBrk="0" fontAlgn="base" hangingPunct="0">
              <a:spcBef>
                <a:spcPct val="0"/>
              </a:spcBef>
              <a:spcAft>
                <a:spcPct val="0"/>
              </a:spcAft>
              <a:defRPr sz="2400">
                <a:solidFill>
                  <a:schemeClr val="tx1"/>
                </a:solidFill>
                <a:latin typeface="Times New Roman" pitchFamily="18" charset="0"/>
                <a:cs typeface="Arial" charset="0"/>
              </a:defRPr>
            </a:lvl7pPr>
            <a:lvl8pPr marL="3428741" indent="-228582" defTabSz="927030" eaLnBrk="0" fontAlgn="base" hangingPunct="0">
              <a:spcBef>
                <a:spcPct val="0"/>
              </a:spcBef>
              <a:spcAft>
                <a:spcPct val="0"/>
              </a:spcAft>
              <a:defRPr sz="2400">
                <a:solidFill>
                  <a:schemeClr val="tx1"/>
                </a:solidFill>
                <a:latin typeface="Times New Roman" pitchFamily="18" charset="0"/>
                <a:cs typeface="Arial" charset="0"/>
              </a:defRPr>
            </a:lvl8pPr>
            <a:lvl9pPr marL="3885906" indent="-228582" defTabSz="927030" eaLnBrk="0" fontAlgn="base" hangingPunct="0">
              <a:spcBef>
                <a:spcPct val="0"/>
              </a:spcBef>
              <a:spcAft>
                <a:spcPct val="0"/>
              </a:spcAft>
              <a:defRPr sz="2400">
                <a:solidFill>
                  <a:schemeClr val="tx1"/>
                </a:solidFill>
                <a:latin typeface="Times New Roman" pitchFamily="18" charset="0"/>
                <a:cs typeface="Arial" charset="0"/>
              </a:defRPr>
            </a:lvl9pPr>
          </a:lstStyle>
          <a:p>
            <a:fld id="{36EB0BAD-F42B-4E60-A12D-E109976409F4}" type="slidenum">
              <a:rPr lang="en-US" altLang="en-US" sz="1200"/>
              <a:pPr/>
              <a:t>45</a:t>
            </a:fld>
            <a:endParaRPr lang="en-US" altLang="en-US" sz="1200"/>
          </a:p>
        </p:txBody>
      </p:sp>
      <p:sp>
        <p:nvSpPr>
          <p:cNvPr id="90115" name="Rectangle 2"/>
          <p:cNvSpPr>
            <a:spLocks noGrp="1" noRot="1" noChangeAspect="1" noChangeArrowheads="1" noTextEdit="1"/>
          </p:cNvSpPr>
          <p:nvPr>
            <p:ph type="sldImg"/>
          </p:nvPr>
        </p:nvSpPr>
        <p:spPr>
          <a:xfrm>
            <a:off x="403225" y="708025"/>
            <a:ext cx="6443663" cy="3625850"/>
          </a:xfrm>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468877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E2CB39F-09C9-4EFE-AEE9-920FCB2F4D98}" type="slidenum">
              <a:rPr lang="en-US" altLang="en-US" sz="1200" smtClean="0">
                <a:latin typeface="Arial" charset="0"/>
              </a:rPr>
              <a:pPr/>
              <a:t>4</a:t>
            </a:fld>
            <a:endParaRPr lang="en-US" altLang="en-US" sz="1200">
              <a:latin typeface="Arial" charset="0"/>
            </a:endParaRPr>
          </a:p>
        </p:txBody>
      </p:sp>
      <p:sp>
        <p:nvSpPr>
          <p:cNvPr id="66563" name="Rectangle 2"/>
          <p:cNvSpPr>
            <a:spLocks noGrp="1" noRot="1" noChangeAspect="1" noChangeArrowheads="1" noTextEdit="1"/>
          </p:cNvSpPr>
          <p:nvPr>
            <p:ph type="sldImg"/>
          </p:nvPr>
        </p:nvSpPr>
        <p:spPr>
          <a:xfrm>
            <a:off x="403225" y="708025"/>
            <a:ext cx="6443663" cy="3625850"/>
          </a:xfrm>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518459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t>Always throw out things from the tail that are not consistent with the head.</a:t>
            </a:r>
          </a:p>
          <a:p>
            <a:endParaRPr lang="en-US" dirty="0"/>
          </a:p>
          <a:p>
            <a:r>
              <a:rPr lang="en-US" dirty="0"/>
              <a:t>CCB – fix this figure and transform it into an animation.</a:t>
            </a:r>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47</a:t>
            </a:fld>
            <a:endParaRPr lang="en-US"/>
          </a:p>
        </p:txBody>
      </p:sp>
    </p:spTree>
    <p:extLst>
      <p:ext uri="{BB962C8B-B14F-4D97-AF65-F5344CB8AC3E}">
        <p14:creationId xmlns:p14="http://schemas.microsoft.com/office/powerpoint/2010/main" val="19885085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t>Always throw out things from the tail that are not consistent with the head.</a:t>
            </a:r>
          </a:p>
          <a:p>
            <a:endParaRPr lang="en-US" dirty="0"/>
          </a:p>
          <a:p>
            <a:r>
              <a:rPr lang="en-US" dirty="0"/>
              <a:t>CCB – fix this figure and transform it into an animation.</a:t>
            </a:r>
          </a:p>
          <a:p>
            <a:endParaRPr lang="en-US" dirty="0"/>
          </a:p>
        </p:txBody>
      </p:sp>
      <p:sp>
        <p:nvSpPr>
          <p:cNvPr id="4" name="Slide Number Placeholder 3"/>
          <p:cNvSpPr>
            <a:spLocks noGrp="1"/>
          </p:cNvSpPr>
          <p:nvPr>
            <p:ph type="sldNum" sz="quarter" idx="5"/>
          </p:nvPr>
        </p:nvSpPr>
        <p:spPr/>
        <p:txBody>
          <a:bodyPr/>
          <a:lstStyle/>
          <a:p>
            <a:pPr>
              <a:defRPr/>
            </a:pPr>
            <a:fld id="{E2AE71C5-6C7D-41AA-B8EB-41F65248876E}" type="slidenum">
              <a:rPr lang="en-US" smtClean="0"/>
              <a:pPr>
                <a:defRPr/>
              </a:pPr>
              <a:t>48</a:t>
            </a:fld>
            <a:endParaRPr lang="en-US"/>
          </a:p>
        </p:txBody>
      </p:sp>
    </p:spTree>
    <p:extLst>
      <p:ext uri="{BB962C8B-B14F-4D97-AF65-F5344CB8AC3E}">
        <p14:creationId xmlns:p14="http://schemas.microsoft.com/office/powerpoint/2010/main" val="5286050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030">
              <a:defRPr sz="2400">
                <a:solidFill>
                  <a:schemeClr val="tx1"/>
                </a:solidFill>
                <a:latin typeface="Times New Roman" pitchFamily="18" charset="0"/>
                <a:cs typeface="Arial" charset="0"/>
              </a:defRPr>
            </a:lvl1pPr>
            <a:lvl2pPr marL="742894" indent="-285728" defTabSz="927030">
              <a:defRPr sz="2400">
                <a:solidFill>
                  <a:schemeClr val="tx1"/>
                </a:solidFill>
                <a:latin typeface="Times New Roman" pitchFamily="18" charset="0"/>
                <a:cs typeface="Arial" charset="0"/>
              </a:defRPr>
            </a:lvl2pPr>
            <a:lvl3pPr marL="1142914" indent="-228582" defTabSz="927030">
              <a:defRPr sz="2400">
                <a:solidFill>
                  <a:schemeClr val="tx1"/>
                </a:solidFill>
                <a:latin typeface="Times New Roman" pitchFamily="18" charset="0"/>
                <a:cs typeface="Arial" charset="0"/>
              </a:defRPr>
            </a:lvl3pPr>
            <a:lvl4pPr marL="1600079" indent="-228582" defTabSz="927030">
              <a:defRPr sz="2400">
                <a:solidFill>
                  <a:schemeClr val="tx1"/>
                </a:solidFill>
                <a:latin typeface="Times New Roman" pitchFamily="18" charset="0"/>
                <a:cs typeface="Arial" charset="0"/>
              </a:defRPr>
            </a:lvl4pPr>
            <a:lvl5pPr marL="2057244" indent="-228582" defTabSz="927030">
              <a:defRPr sz="2400">
                <a:solidFill>
                  <a:schemeClr val="tx1"/>
                </a:solidFill>
                <a:latin typeface="Times New Roman" pitchFamily="18" charset="0"/>
                <a:cs typeface="Arial" charset="0"/>
              </a:defRPr>
            </a:lvl5pPr>
            <a:lvl6pPr marL="2514410" indent="-228582" defTabSz="927030" eaLnBrk="0" fontAlgn="base" hangingPunct="0">
              <a:spcBef>
                <a:spcPct val="0"/>
              </a:spcBef>
              <a:spcAft>
                <a:spcPct val="0"/>
              </a:spcAft>
              <a:defRPr sz="2400">
                <a:solidFill>
                  <a:schemeClr val="tx1"/>
                </a:solidFill>
                <a:latin typeface="Times New Roman" pitchFamily="18" charset="0"/>
                <a:cs typeface="Arial" charset="0"/>
              </a:defRPr>
            </a:lvl6pPr>
            <a:lvl7pPr marL="2971576" indent="-228582" defTabSz="927030" eaLnBrk="0" fontAlgn="base" hangingPunct="0">
              <a:spcBef>
                <a:spcPct val="0"/>
              </a:spcBef>
              <a:spcAft>
                <a:spcPct val="0"/>
              </a:spcAft>
              <a:defRPr sz="2400">
                <a:solidFill>
                  <a:schemeClr val="tx1"/>
                </a:solidFill>
                <a:latin typeface="Times New Roman" pitchFamily="18" charset="0"/>
                <a:cs typeface="Arial" charset="0"/>
              </a:defRPr>
            </a:lvl7pPr>
            <a:lvl8pPr marL="3428741" indent="-228582" defTabSz="927030" eaLnBrk="0" fontAlgn="base" hangingPunct="0">
              <a:spcBef>
                <a:spcPct val="0"/>
              </a:spcBef>
              <a:spcAft>
                <a:spcPct val="0"/>
              </a:spcAft>
              <a:defRPr sz="2400">
                <a:solidFill>
                  <a:schemeClr val="tx1"/>
                </a:solidFill>
                <a:latin typeface="Times New Roman" pitchFamily="18" charset="0"/>
                <a:cs typeface="Arial" charset="0"/>
              </a:defRPr>
            </a:lvl8pPr>
            <a:lvl9pPr marL="3885906" indent="-228582" defTabSz="927030" eaLnBrk="0" fontAlgn="base" hangingPunct="0">
              <a:spcBef>
                <a:spcPct val="0"/>
              </a:spcBef>
              <a:spcAft>
                <a:spcPct val="0"/>
              </a:spcAft>
              <a:defRPr sz="2400">
                <a:solidFill>
                  <a:schemeClr val="tx1"/>
                </a:solidFill>
                <a:latin typeface="Times New Roman" pitchFamily="18" charset="0"/>
                <a:cs typeface="Arial" charset="0"/>
              </a:defRPr>
            </a:lvl9pPr>
          </a:lstStyle>
          <a:p>
            <a:fld id="{880B55FA-C704-4958-BB4D-F01CD81D7F0E}" type="slidenum">
              <a:rPr lang="en-US" altLang="en-US" sz="1200"/>
              <a:pPr/>
              <a:t>50</a:t>
            </a:fld>
            <a:endParaRPr lang="en-US" altLang="en-US" sz="1200"/>
          </a:p>
        </p:txBody>
      </p:sp>
      <p:sp>
        <p:nvSpPr>
          <p:cNvPr id="91139" name="Rectangle 2"/>
          <p:cNvSpPr>
            <a:spLocks noGrp="1" noRot="1" noChangeAspect="1" noChangeArrowheads="1" noTextEdit="1"/>
          </p:cNvSpPr>
          <p:nvPr>
            <p:ph type="sldImg"/>
          </p:nvPr>
        </p:nvSpPr>
        <p:spPr>
          <a:xfrm>
            <a:off x="403225" y="708025"/>
            <a:ext cx="6443663" cy="3625850"/>
          </a:xfrm>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29409609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225" y="708025"/>
            <a:ext cx="6443663" cy="3625850"/>
          </a:xfrm>
        </p:spPr>
      </p:sp>
      <p:sp>
        <p:nvSpPr>
          <p:cNvPr id="3" name="Notes Placeholder 2"/>
          <p:cNvSpPr>
            <a:spLocks noGrp="1"/>
          </p:cNvSpPr>
          <p:nvPr>
            <p:ph type="body" idx="1"/>
          </p:nvPr>
        </p:nvSpPr>
        <p:spPr/>
        <p:txBody>
          <a:bodyPr>
            <a:normAutofit/>
          </a:bodyPr>
          <a:lstStyle/>
          <a:p>
            <a:pPr eaLnBrk="1" hangingPunct="1">
              <a:lnSpc>
                <a:spcPct val="80000"/>
              </a:lnSpc>
            </a:pPr>
            <a:endParaRPr lang="en-US" sz="1200" dirty="0"/>
          </a:p>
          <a:p>
            <a:pPr eaLnBrk="1" hangingPunct="1">
              <a:lnSpc>
                <a:spcPct val="80000"/>
              </a:lnSpc>
            </a:pPr>
            <a:endParaRPr lang="en-US" sz="1200" dirty="0"/>
          </a:p>
          <a:p>
            <a:pPr eaLnBrk="1" hangingPunct="1">
              <a:lnSpc>
                <a:spcPct val="80000"/>
              </a:lnSpc>
            </a:pPr>
            <a:endParaRPr lang="en-US" sz="1200" dirty="0"/>
          </a:p>
          <a:p>
            <a:endParaRPr lang="en-US" dirty="0"/>
          </a:p>
        </p:txBody>
      </p:sp>
      <p:sp>
        <p:nvSpPr>
          <p:cNvPr id="4" name="Slide Number Placeholder 3"/>
          <p:cNvSpPr>
            <a:spLocks noGrp="1"/>
          </p:cNvSpPr>
          <p:nvPr>
            <p:ph type="sldNum" sz="quarter" idx="10"/>
          </p:nvPr>
        </p:nvSpPr>
        <p:spPr/>
        <p:txBody>
          <a:bodyPr/>
          <a:lstStyle/>
          <a:p>
            <a:pPr>
              <a:defRPr/>
            </a:pPr>
            <a:fld id="{08DD6487-14A9-49B8-972D-88A1CCAF324D}" type="slidenum">
              <a:rPr lang="en-US" smtClean="0"/>
              <a:pPr>
                <a:defRPr/>
              </a:pPr>
              <a:t>51</a:t>
            </a:fld>
            <a:endParaRPr lang="en-US"/>
          </a:p>
        </p:txBody>
      </p:sp>
    </p:spTree>
    <p:extLst>
      <p:ext uri="{BB962C8B-B14F-4D97-AF65-F5344CB8AC3E}">
        <p14:creationId xmlns:p14="http://schemas.microsoft.com/office/powerpoint/2010/main" val="3293741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2400">
                <a:solidFill>
                  <a:schemeClr val="tx1"/>
                </a:solidFill>
                <a:latin typeface="Times New Roman" pitchFamily="18" charset="0"/>
                <a:cs typeface="Arial" charset="0"/>
              </a:defRPr>
            </a:lvl1pPr>
            <a:lvl2pPr marL="742950" indent="-285750" defTabSz="927100">
              <a:defRPr sz="2400">
                <a:solidFill>
                  <a:schemeClr val="tx1"/>
                </a:solidFill>
                <a:latin typeface="Times New Roman" pitchFamily="18" charset="0"/>
                <a:cs typeface="Arial" charset="0"/>
              </a:defRPr>
            </a:lvl2pPr>
            <a:lvl3pPr marL="1143000" indent="-228600" defTabSz="927100">
              <a:defRPr sz="2400">
                <a:solidFill>
                  <a:schemeClr val="tx1"/>
                </a:solidFill>
                <a:latin typeface="Times New Roman" pitchFamily="18" charset="0"/>
                <a:cs typeface="Arial" charset="0"/>
              </a:defRPr>
            </a:lvl3pPr>
            <a:lvl4pPr marL="1600200" indent="-228600" defTabSz="927100">
              <a:defRPr sz="2400">
                <a:solidFill>
                  <a:schemeClr val="tx1"/>
                </a:solidFill>
                <a:latin typeface="Times New Roman" pitchFamily="18" charset="0"/>
                <a:cs typeface="Arial" charset="0"/>
              </a:defRPr>
            </a:lvl4pPr>
            <a:lvl5pPr marL="2057400" indent="-228600" defTabSz="927100">
              <a:defRPr sz="2400">
                <a:solidFill>
                  <a:schemeClr val="tx1"/>
                </a:solidFill>
                <a:latin typeface="Times New Roman" pitchFamily="18" charset="0"/>
                <a:cs typeface="Arial" charset="0"/>
              </a:defRPr>
            </a:lvl5pPr>
            <a:lvl6pPr marL="2514600" indent="-228600" defTabSz="9271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271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271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27100" eaLnBrk="0" fontAlgn="base" hangingPunct="0">
              <a:spcBef>
                <a:spcPct val="0"/>
              </a:spcBef>
              <a:spcAft>
                <a:spcPct val="0"/>
              </a:spcAft>
              <a:defRPr sz="2400">
                <a:solidFill>
                  <a:schemeClr val="tx1"/>
                </a:solidFill>
                <a:latin typeface="Times New Roman" pitchFamily="18" charset="0"/>
                <a:cs typeface="Arial" charset="0"/>
              </a:defRPr>
            </a:lvl9pPr>
          </a:lstStyle>
          <a:p>
            <a:fld id="{56BC2A6A-45CA-44B4-84DD-B64EE57F8D2F}" type="slidenum">
              <a:rPr lang="en-US" altLang="en-US" sz="1200" smtClean="0"/>
              <a:pPr/>
              <a:t>52</a:t>
            </a:fld>
            <a:endParaRPr lang="en-US" altLang="en-US" sz="1200"/>
          </a:p>
        </p:txBody>
      </p:sp>
      <p:sp>
        <p:nvSpPr>
          <p:cNvPr id="84995" name="Rectangle 2"/>
          <p:cNvSpPr>
            <a:spLocks noGrp="1" noRot="1" noChangeAspect="1" noChangeArrowheads="1" noTextEdit="1"/>
          </p:cNvSpPr>
          <p:nvPr>
            <p:ph type="sldImg"/>
          </p:nvPr>
        </p:nvSpPr>
        <p:spPr>
          <a:xfrm>
            <a:off x="403225" y="708025"/>
            <a:ext cx="6443663" cy="3625850"/>
          </a:xfrm>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380553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2400">
                <a:solidFill>
                  <a:schemeClr val="tx1"/>
                </a:solidFill>
                <a:latin typeface="Times New Roman" pitchFamily="18" charset="0"/>
                <a:cs typeface="Arial" charset="0"/>
              </a:defRPr>
            </a:lvl1pPr>
            <a:lvl2pPr marL="742950" indent="-285750" defTabSz="927100">
              <a:defRPr sz="2400">
                <a:solidFill>
                  <a:schemeClr val="tx1"/>
                </a:solidFill>
                <a:latin typeface="Times New Roman" pitchFamily="18" charset="0"/>
                <a:cs typeface="Arial" charset="0"/>
              </a:defRPr>
            </a:lvl2pPr>
            <a:lvl3pPr marL="1143000" indent="-228600" defTabSz="927100">
              <a:defRPr sz="2400">
                <a:solidFill>
                  <a:schemeClr val="tx1"/>
                </a:solidFill>
                <a:latin typeface="Times New Roman" pitchFamily="18" charset="0"/>
                <a:cs typeface="Arial" charset="0"/>
              </a:defRPr>
            </a:lvl3pPr>
            <a:lvl4pPr marL="1600200" indent="-228600" defTabSz="927100">
              <a:defRPr sz="2400">
                <a:solidFill>
                  <a:schemeClr val="tx1"/>
                </a:solidFill>
                <a:latin typeface="Times New Roman" pitchFamily="18" charset="0"/>
                <a:cs typeface="Arial" charset="0"/>
              </a:defRPr>
            </a:lvl4pPr>
            <a:lvl5pPr marL="2057400" indent="-228600" defTabSz="927100">
              <a:defRPr sz="2400">
                <a:solidFill>
                  <a:schemeClr val="tx1"/>
                </a:solidFill>
                <a:latin typeface="Times New Roman" pitchFamily="18" charset="0"/>
                <a:cs typeface="Arial" charset="0"/>
              </a:defRPr>
            </a:lvl5pPr>
            <a:lvl6pPr marL="2514600" indent="-228600" defTabSz="9271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271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271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27100" eaLnBrk="0" fontAlgn="base" hangingPunct="0">
              <a:spcBef>
                <a:spcPct val="0"/>
              </a:spcBef>
              <a:spcAft>
                <a:spcPct val="0"/>
              </a:spcAft>
              <a:defRPr sz="2400">
                <a:solidFill>
                  <a:schemeClr val="tx1"/>
                </a:solidFill>
                <a:latin typeface="Times New Roman" pitchFamily="18" charset="0"/>
                <a:cs typeface="Arial" charset="0"/>
              </a:defRPr>
            </a:lvl9pPr>
          </a:lstStyle>
          <a:p>
            <a:fld id="{70A894C8-E6FC-433E-BFC1-340F93F0C69F}" type="slidenum">
              <a:rPr lang="en-US" altLang="en-US" sz="1200" smtClean="0"/>
              <a:pPr/>
              <a:t>53</a:t>
            </a:fld>
            <a:endParaRPr lang="en-US" altLang="en-US" sz="1200"/>
          </a:p>
        </p:txBody>
      </p:sp>
      <p:sp>
        <p:nvSpPr>
          <p:cNvPr id="87043" name="Rectangle 2"/>
          <p:cNvSpPr>
            <a:spLocks noGrp="1" noRot="1" noChangeAspect="1" noChangeArrowheads="1" noTextEdit="1"/>
          </p:cNvSpPr>
          <p:nvPr>
            <p:ph type="sldImg"/>
          </p:nvPr>
        </p:nvSpPr>
        <p:spPr>
          <a:xfrm>
            <a:off x="403225" y="708025"/>
            <a:ext cx="6443663" cy="3625850"/>
          </a:xfrm>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i="0" u="none" strike="noStrike" kern="1200" dirty="0">
                <a:solidFill>
                  <a:schemeClr val="tx1"/>
                </a:solidFill>
                <a:effectLst/>
                <a:latin typeface="Times New Roman" pitchFamily="-107" charset="0"/>
                <a:ea typeface="ＭＳ Ｐゴシック" charset="-128"/>
                <a:cs typeface="ＭＳ Ｐゴシック" charset="-128"/>
              </a:rPr>
              <a:t>Alan Mackworth</a:t>
            </a:r>
            <a:endParaRPr lang="en-US" altLang="en-US" dirty="0"/>
          </a:p>
        </p:txBody>
      </p:sp>
    </p:spTree>
    <p:extLst>
      <p:ext uri="{BB962C8B-B14F-4D97-AF65-F5344CB8AC3E}">
        <p14:creationId xmlns:p14="http://schemas.microsoft.com/office/powerpoint/2010/main" val="11885178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030">
              <a:defRPr sz="2400">
                <a:solidFill>
                  <a:schemeClr val="tx1"/>
                </a:solidFill>
                <a:latin typeface="Times New Roman" pitchFamily="18" charset="0"/>
                <a:cs typeface="Arial" charset="0"/>
              </a:defRPr>
            </a:lvl1pPr>
            <a:lvl2pPr marL="742894" indent="-285728" defTabSz="927030">
              <a:defRPr sz="2400">
                <a:solidFill>
                  <a:schemeClr val="tx1"/>
                </a:solidFill>
                <a:latin typeface="Times New Roman" pitchFamily="18" charset="0"/>
                <a:cs typeface="Arial" charset="0"/>
              </a:defRPr>
            </a:lvl2pPr>
            <a:lvl3pPr marL="1142914" indent="-228582" defTabSz="927030">
              <a:defRPr sz="2400">
                <a:solidFill>
                  <a:schemeClr val="tx1"/>
                </a:solidFill>
                <a:latin typeface="Times New Roman" pitchFamily="18" charset="0"/>
                <a:cs typeface="Arial" charset="0"/>
              </a:defRPr>
            </a:lvl3pPr>
            <a:lvl4pPr marL="1600079" indent="-228582" defTabSz="927030">
              <a:defRPr sz="2400">
                <a:solidFill>
                  <a:schemeClr val="tx1"/>
                </a:solidFill>
                <a:latin typeface="Times New Roman" pitchFamily="18" charset="0"/>
                <a:cs typeface="Arial" charset="0"/>
              </a:defRPr>
            </a:lvl4pPr>
            <a:lvl5pPr marL="2057244" indent="-228582" defTabSz="927030">
              <a:defRPr sz="2400">
                <a:solidFill>
                  <a:schemeClr val="tx1"/>
                </a:solidFill>
                <a:latin typeface="Times New Roman" pitchFamily="18" charset="0"/>
                <a:cs typeface="Arial" charset="0"/>
              </a:defRPr>
            </a:lvl5pPr>
            <a:lvl6pPr marL="2514410" indent="-228582" defTabSz="927030" eaLnBrk="0" fontAlgn="base" hangingPunct="0">
              <a:spcBef>
                <a:spcPct val="0"/>
              </a:spcBef>
              <a:spcAft>
                <a:spcPct val="0"/>
              </a:spcAft>
              <a:defRPr sz="2400">
                <a:solidFill>
                  <a:schemeClr val="tx1"/>
                </a:solidFill>
                <a:latin typeface="Times New Roman" pitchFamily="18" charset="0"/>
                <a:cs typeface="Arial" charset="0"/>
              </a:defRPr>
            </a:lvl6pPr>
            <a:lvl7pPr marL="2971576" indent="-228582" defTabSz="927030" eaLnBrk="0" fontAlgn="base" hangingPunct="0">
              <a:spcBef>
                <a:spcPct val="0"/>
              </a:spcBef>
              <a:spcAft>
                <a:spcPct val="0"/>
              </a:spcAft>
              <a:defRPr sz="2400">
                <a:solidFill>
                  <a:schemeClr val="tx1"/>
                </a:solidFill>
                <a:latin typeface="Times New Roman" pitchFamily="18" charset="0"/>
                <a:cs typeface="Arial" charset="0"/>
              </a:defRPr>
            </a:lvl7pPr>
            <a:lvl8pPr marL="3428741" indent="-228582" defTabSz="927030" eaLnBrk="0" fontAlgn="base" hangingPunct="0">
              <a:spcBef>
                <a:spcPct val="0"/>
              </a:spcBef>
              <a:spcAft>
                <a:spcPct val="0"/>
              </a:spcAft>
              <a:defRPr sz="2400">
                <a:solidFill>
                  <a:schemeClr val="tx1"/>
                </a:solidFill>
                <a:latin typeface="Times New Roman" pitchFamily="18" charset="0"/>
                <a:cs typeface="Arial" charset="0"/>
              </a:defRPr>
            </a:lvl8pPr>
            <a:lvl9pPr marL="3885906" indent="-228582" defTabSz="927030" eaLnBrk="0" fontAlgn="base" hangingPunct="0">
              <a:spcBef>
                <a:spcPct val="0"/>
              </a:spcBef>
              <a:spcAft>
                <a:spcPct val="0"/>
              </a:spcAft>
              <a:defRPr sz="2400">
                <a:solidFill>
                  <a:schemeClr val="tx1"/>
                </a:solidFill>
                <a:latin typeface="Times New Roman" pitchFamily="18" charset="0"/>
                <a:cs typeface="Arial" charset="0"/>
              </a:defRPr>
            </a:lvl9pPr>
          </a:lstStyle>
          <a:p>
            <a:fld id="{6B2BEFD0-3B85-4B09-A53E-E259C6CB386D}" type="slidenum">
              <a:rPr lang="en-US" altLang="en-US" sz="1200"/>
              <a:pPr/>
              <a:t>54</a:t>
            </a:fld>
            <a:endParaRPr lang="en-US" altLang="en-US" sz="1200"/>
          </a:p>
        </p:txBody>
      </p:sp>
      <p:sp>
        <p:nvSpPr>
          <p:cNvPr id="89091" name="Rectangle 2"/>
          <p:cNvSpPr>
            <a:spLocks noGrp="1" noRot="1" noChangeAspect="1" noChangeArrowheads="1" noTextEdit="1"/>
          </p:cNvSpPr>
          <p:nvPr>
            <p:ph type="sldImg"/>
          </p:nvPr>
        </p:nvSpPr>
        <p:spPr>
          <a:xfrm>
            <a:off x="403225" y="708025"/>
            <a:ext cx="6443663" cy="3625850"/>
          </a:xfrm>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175446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33143" indent="-281978">
              <a:defRPr sz="2400">
                <a:solidFill>
                  <a:schemeClr val="tx1"/>
                </a:solidFill>
                <a:latin typeface="Times New Roman" pitchFamily="18" charset="0"/>
                <a:cs typeface="Arial" charset="0"/>
              </a:defRPr>
            </a:lvl2pPr>
            <a:lvl3pPr marL="1127912" indent="-225582">
              <a:defRPr sz="2400">
                <a:solidFill>
                  <a:schemeClr val="tx1"/>
                </a:solidFill>
                <a:latin typeface="Times New Roman" pitchFamily="18" charset="0"/>
                <a:cs typeface="Arial" charset="0"/>
              </a:defRPr>
            </a:lvl3pPr>
            <a:lvl4pPr marL="1579077" indent="-225582">
              <a:defRPr sz="2400">
                <a:solidFill>
                  <a:schemeClr val="tx1"/>
                </a:solidFill>
                <a:latin typeface="Times New Roman" pitchFamily="18" charset="0"/>
                <a:cs typeface="Arial" charset="0"/>
              </a:defRPr>
            </a:lvl4pPr>
            <a:lvl5pPr marL="2030242" indent="-225582">
              <a:defRPr sz="2400">
                <a:solidFill>
                  <a:schemeClr val="tx1"/>
                </a:solidFill>
                <a:latin typeface="Times New Roman" pitchFamily="18" charset="0"/>
                <a:cs typeface="Arial" charset="0"/>
              </a:defRPr>
            </a:lvl5pPr>
            <a:lvl6pPr marL="2481407" indent="-225582" eaLnBrk="0" fontAlgn="base" hangingPunct="0">
              <a:spcBef>
                <a:spcPct val="0"/>
              </a:spcBef>
              <a:spcAft>
                <a:spcPct val="0"/>
              </a:spcAft>
              <a:defRPr sz="2400">
                <a:solidFill>
                  <a:schemeClr val="tx1"/>
                </a:solidFill>
                <a:latin typeface="Times New Roman" pitchFamily="18" charset="0"/>
                <a:cs typeface="Arial" charset="0"/>
              </a:defRPr>
            </a:lvl6pPr>
            <a:lvl7pPr marL="2932572" indent="-225582" eaLnBrk="0" fontAlgn="base" hangingPunct="0">
              <a:spcBef>
                <a:spcPct val="0"/>
              </a:spcBef>
              <a:spcAft>
                <a:spcPct val="0"/>
              </a:spcAft>
              <a:defRPr sz="2400">
                <a:solidFill>
                  <a:schemeClr val="tx1"/>
                </a:solidFill>
                <a:latin typeface="Times New Roman" pitchFamily="18" charset="0"/>
                <a:cs typeface="Arial" charset="0"/>
              </a:defRPr>
            </a:lvl7pPr>
            <a:lvl8pPr marL="3383737" indent="-225582" eaLnBrk="0" fontAlgn="base" hangingPunct="0">
              <a:spcBef>
                <a:spcPct val="0"/>
              </a:spcBef>
              <a:spcAft>
                <a:spcPct val="0"/>
              </a:spcAft>
              <a:defRPr sz="2400">
                <a:solidFill>
                  <a:schemeClr val="tx1"/>
                </a:solidFill>
                <a:latin typeface="Times New Roman" pitchFamily="18" charset="0"/>
                <a:cs typeface="Arial" charset="0"/>
              </a:defRPr>
            </a:lvl8pPr>
            <a:lvl9pPr marL="3834902" indent="-225582" eaLnBrk="0" fontAlgn="base" hangingPunct="0">
              <a:spcBef>
                <a:spcPct val="0"/>
              </a:spcBef>
              <a:spcAft>
                <a:spcPct val="0"/>
              </a:spcAft>
              <a:defRPr sz="2400">
                <a:solidFill>
                  <a:schemeClr val="tx1"/>
                </a:solidFill>
                <a:latin typeface="Times New Roman" pitchFamily="18" charset="0"/>
                <a:cs typeface="Arial" charset="0"/>
              </a:defRPr>
            </a:lvl9pPr>
          </a:lstStyle>
          <a:p>
            <a:fld id="{EF3D1788-E811-4FB9-AC4B-CDE4C8466B36}" type="slidenum">
              <a:rPr lang="en-US" altLang="en-US" sz="1200">
                <a:latin typeface="Arial" charset="0"/>
              </a:rPr>
              <a:pPr/>
              <a:t>55</a:t>
            </a:fld>
            <a:endParaRPr lang="en-US" altLang="en-US" sz="1200">
              <a:latin typeface="Arial" charset="0"/>
            </a:endParaRPr>
          </a:p>
        </p:txBody>
      </p:sp>
      <p:sp>
        <p:nvSpPr>
          <p:cNvPr id="104451" name="Rectangle 2"/>
          <p:cNvSpPr>
            <a:spLocks noGrp="1" noRot="1" noChangeAspect="1" noChangeArrowheads="1" noTextEdit="1"/>
          </p:cNvSpPr>
          <p:nvPr>
            <p:ph type="sldImg"/>
          </p:nvPr>
        </p:nvSpPr>
        <p:spPr>
          <a:xfrm>
            <a:off x="403225" y="708025"/>
            <a:ext cx="6443663" cy="3625850"/>
          </a:xfrm>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Queue is</a:t>
            </a:r>
            <a:r>
              <a:rPr lang="en-US" altLang="en-US" baseline="0" dirty="0"/>
              <a:t> actually a set</a:t>
            </a:r>
            <a:endParaRPr lang="en-US" altLang="en-US" dirty="0"/>
          </a:p>
        </p:txBody>
      </p:sp>
    </p:spTree>
    <p:extLst>
      <p:ext uri="{BB962C8B-B14F-4D97-AF65-F5344CB8AC3E}">
        <p14:creationId xmlns:p14="http://schemas.microsoft.com/office/powerpoint/2010/main" val="41207167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2400">
                <a:solidFill>
                  <a:schemeClr val="tx1"/>
                </a:solidFill>
                <a:latin typeface="Times New Roman" pitchFamily="18" charset="0"/>
                <a:cs typeface="Arial" charset="0"/>
              </a:defRPr>
            </a:lvl1pPr>
            <a:lvl2pPr marL="742950" indent="-285750" defTabSz="927100">
              <a:defRPr sz="2400">
                <a:solidFill>
                  <a:schemeClr val="tx1"/>
                </a:solidFill>
                <a:latin typeface="Times New Roman" pitchFamily="18" charset="0"/>
                <a:cs typeface="Arial" charset="0"/>
              </a:defRPr>
            </a:lvl2pPr>
            <a:lvl3pPr marL="1143000" indent="-228600" defTabSz="927100">
              <a:defRPr sz="2400">
                <a:solidFill>
                  <a:schemeClr val="tx1"/>
                </a:solidFill>
                <a:latin typeface="Times New Roman" pitchFamily="18" charset="0"/>
                <a:cs typeface="Arial" charset="0"/>
              </a:defRPr>
            </a:lvl3pPr>
            <a:lvl4pPr marL="1600200" indent="-228600" defTabSz="927100">
              <a:defRPr sz="2400">
                <a:solidFill>
                  <a:schemeClr val="tx1"/>
                </a:solidFill>
                <a:latin typeface="Times New Roman" pitchFamily="18" charset="0"/>
                <a:cs typeface="Arial" charset="0"/>
              </a:defRPr>
            </a:lvl4pPr>
            <a:lvl5pPr marL="2057400" indent="-228600" defTabSz="927100">
              <a:defRPr sz="2400">
                <a:solidFill>
                  <a:schemeClr val="tx1"/>
                </a:solidFill>
                <a:latin typeface="Times New Roman" pitchFamily="18" charset="0"/>
                <a:cs typeface="Arial" charset="0"/>
              </a:defRPr>
            </a:lvl5pPr>
            <a:lvl6pPr marL="2514600" indent="-228600" defTabSz="9271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271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271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27100" eaLnBrk="0" fontAlgn="base" hangingPunct="0">
              <a:spcBef>
                <a:spcPct val="0"/>
              </a:spcBef>
              <a:spcAft>
                <a:spcPct val="0"/>
              </a:spcAft>
              <a:defRPr sz="2400">
                <a:solidFill>
                  <a:schemeClr val="tx1"/>
                </a:solidFill>
                <a:latin typeface="Times New Roman" pitchFamily="18" charset="0"/>
                <a:cs typeface="Arial" charset="0"/>
              </a:defRPr>
            </a:lvl9pPr>
          </a:lstStyle>
          <a:p>
            <a:fld id="{1298CE4A-6A43-471E-BB4F-1C8048235F42}" type="slidenum">
              <a:rPr lang="en-US" altLang="en-US" sz="1200" smtClean="0"/>
              <a:pPr/>
              <a:t>56</a:t>
            </a:fld>
            <a:endParaRPr lang="en-US" altLang="en-US" sz="1200"/>
          </a:p>
        </p:txBody>
      </p:sp>
      <p:sp>
        <p:nvSpPr>
          <p:cNvPr id="99331" name="Rectangle 2"/>
          <p:cNvSpPr>
            <a:spLocks noGrp="1" noRot="1" noChangeAspect="1" noChangeArrowheads="1" noTextEdit="1"/>
          </p:cNvSpPr>
          <p:nvPr>
            <p:ph type="sldImg"/>
          </p:nvPr>
        </p:nvSpPr>
        <p:spPr>
          <a:xfrm>
            <a:off x="403225" y="708025"/>
            <a:ext cx="6443663" cy="3625850"/>
          </a:xfrm>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This is the worst case time complexity, and only happens in</a:t>
            </a:r>
            <a:r>
              <a:rPr lang="en-US" altLang="en-US" baseline="0" dirty="0"/>
              <a:t> a complete graph where all nodes are fully connected.</a:t>
            </a:r>
            <a:endParaRPr lang="en-US" altLang="en-US" dirty="0"/>
          </a:p>
          <a:p>
            <a:r>
              <a:rPr lang="en-US" altLang="en-US" dirty="0"/>
              <a:t>Planar graph is one with no edges that are crossing.</a:t>
            </a:r>
          </a:p>
          <a:p>
            <a:endParaRPr lang="en-US" altLang="en-US" dirty="0"/>
          </a:p>
        </p:txBody>
      </p:sp>
    </p:spTree>
    <p:extLst>
      <p:ext uri="{BB962C8B-B14F-4D97-AF65-F5344CB8AC3E}">
        <p14:creationId xmlns:p14="http://schemas.microsoft.com/office/powerpoint/2010/main" val="24375465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33143" indent="-281978">
              <a:defRPr sz="2400">
                <a:solidFill>
                  <a:schemeClr val="tx1"/>
                </a:solidFill>
                <a:latin typeface="Times New Roman" pitchFamily="18" charset="0"/>
                <a:cs typeface="Arial" charset="0"/>
              </a:defRPr>
            </a:lvl2pPr>
            <a:lvl3pPr marL="1127912" indent="-225582">
              <a:defRPr sz="2400">
                <a:solidFill>
                  <a:schemeClr val="tx1"/>
                </a:solidFill>
                <a:latin typeface="Times New Roman" pitchFamily="18" charset="0"/>
                <a:cs typeface="Arial" charset="0"/>
              </a:defRPr>
            </a:lvl3pPr>
            <a:lvl4pPr marL="1579077" indent="-225582">
              <a:defRPr sz="2400">
                <a:solidFill>
                  <a:schemeClr val="tx1"/>
                </a:solidFill>
                <a:latin typeface="Times New Roman" pitchFamily="18" charset="0"/>
                <a:cs typeface="Arial" charset="0"/>
              </a:defRPr>
            </a:lvl4pPr>
            <a:lvl5pPr marL="2030242" indent="-225582">
              <a:defRPr sz="2400">
                <a:solidFill>
                  <a:schemeClr val="tx1"/>
                </a:solidFill>
                <a:latin typeface="Times New Roman" pitchFamily="18" charset="0"/>
                <a:cs typeface="Arial" charset="0"/>
              </a:defRPr>
            </a:lvl5pPr>
            <a:lvl6pPr marL="2481407" indent="-225582" eaLnBrk="0" fontAlgn="base" hangingPunct="0">
              <a:spcBef>
                <a:spcPct val="0"/>
              </a:spcBef>
              <a:spcAft>
                <a:spcPct val="0"/>
              </a:spcAft>
              <a:defRPr sz="2400">
                <a:solidFill>
                  <a:schemeClr val="tx1"/>
                </a:solidFill>
                <a:latin typeface="Times New Roman" pitchFamily="18" charset="0"/>
                <a:cs typeface="Arial" charset="0"/>
              </a:defRPr>
            </a:lvl6pPr>
            <a:lvl7pPr marL="2932572" indent="-225582" eaLnBrk="0" fontAlgn="base" hangingPunct="0">
              <a:spcBef>
                <a:spcPct val="0"/>
              </a:spcBef>
              <a:spcAft>
                <a:spcPct val="0"/>
              </a:spcAft>
              <a:defRPr sz="2400">
                <a:solidFill>
                  <a:schemeClr val="tx1"/>
                </a:solidFill>
                <a:latin typeface="Times New Roman" pitchFamily="18" charset="0"/>
                <a:cs typeface="Arial" charset="0"/>
              </a:defRPr>
            </a:lvl7pPr>
            <a:lvl8pPr marL="3383737" indent="-225582" eaLnBrk="0" fontAlgn="base" hangingPunct="0">
              <a:spcBef>
                <a:spcPct val="0"/>
              </a:spcBef>
              <a:spcAft>
                <a:spcPct val="0"/>
              </a:spcAft>
              <a:defRPr sz="2400">
                <a:solidFill>
                  <a:schemeClr val="tx1"/>
                </a:solidFill>
                <a:latin typeface="Times New Roman" pitchFamily="18" charset="0"/>
                <a:cs typeface="Arial" charset="0"/>
              </a:defRPr>
            </a:lvl8pPr>
            <a:lvl9pPr marL="3834902" indent="-225582" eaLnBrk="0" fontAlgn="base" hangingPunct="0">
              <a:spcBef>
                <a:spcPct val="0"/>
              </a:spcBef>
              <a:spcAft>
                <a:spcPct val="0"/>
              </a:spcAft>
              <a:defRPr sz="2400">
                <a:solidFill>
                  <a:schemeClr val="tx1"/>
                </a:solidFill>
                <a:latin typeface="Times New Roman" pitchFamily="18" charset="0"/>
                <a:cs typeface="Arial" charset="0"/>
              </a:defRPr>
            </a:lvl9pPr>
          </a:lstStyle>
          <a:p>
            <a:fld id="{C3291C75-EC5A-4A21-A03E-3664D36F85E6}" type="slidenum">
              <a:rPr lang="en-US" altLang="en-US" sz="1200">
                <a:solidFill>
                  <a:prstClr val="black"/>
                </a:solidFill>
                <a:latin typeface="Arial" charset="0"/>
              </a:rPr>
              <a:pPr/>
              <a:t>58</a:t>
            </a:fld>
            <a:endParaRPr lang="en-US" altLang="en-US" sz="1200">
              <a:solidFill>
                <a:prstClr val="black"/>
              </a:solidFill>
              <a:latin typeface="Arial" charset="0"/>
            </a:endParaRPr>
          </a:p>
        </p:txBody>
      </p:sp>
      <p:sp>
        <p:nvSpPr>
          <p:cNvPr id="105475" name="Rectangle 2"/>
          <p:cNvSpPr>
            <a:spLocks noGrp="1" noRot="1" noChangeAspect="1" noChangeArrowheads="1" noTextEdit="1"/>
          </p:cNvSpPr>
          <p:nvPr>
            <p:ph type="sldImg"/>
          </p:nvPr>
        </p:nvSpPr>
        <p:spPr>
          <a:xfrm>
            <a:off x="403225" y="708025"/>
            <a:ext cx="6443663" cy="3625850"/>
          </a:xfrm>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66514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40E564C-6426-4BAD-AA7C-1838E07DA533}" type="slidenum">
              <a:rPr lang="en-US" altLang="en-US" sz="1200" smtClean="0">
                <a:latin typeface="Arial" charset="0"/>
              </a:rPr>
              <a:pPr/>
              <a:t>8</a:t>
            </a:fld>
            <a:endParaRPr lang="en-US" altLang="en-US" sz="1200">
              <a:latin typeface="Arial" charset="0"/>
            </a:endParaRPr>
          </a:p>
        </p:txBody>
      </p:sp>
      <p:sp>
        <p:nvSpPr>
          <p:cNvPr id="67587" name="Rectangle 2"/>
          <p:cNvSpPr>
            <a:spLocks noGrp="1" noRot="1" noChangeAspect="1" noChangeArrowheads="1" noTextEdit="1"/>
          </p:cNvSpPr>
          <p:nvPr>
            <p:ph type="sldImg"/>
          </p:nvPr>
        </p:nvSpPr>
        <p:spPr>
          <a:xfrm>
            <a:off x="403225" y="708025"/>
            <a:ext cx="6443663" cy="3625850"/>
          </a:xfrm>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200" b="0" i="0" kern="1200" dirty="0">
                <a:solidFill>
                  <a:schemeClr val="tx1"/>
                </a:solidFill>
                <a:effectLst/>
                <a:latin typeface="Times New Roman" pitchFamily="-107" charset="0"/>
                <a:ea typeface="ＭＳ Ｐゴシック" charset="-128"/>
                <a:cs typeface="ＭＳ Ｐゴシック" charset="-128"/>
              </a:rPr>
              <a:t>Solutions to constraint satisfaction problems can be found with a completely </a:t>
            </a:r>
            <a:r>
              <a:rPr lang="en-US" sz="1200" b="1" i="0" kern="1200" dirty="0">
                <a:solidFill>
                  <a:schemeClr val="tx1"/>
                </a:solidFill>
                <a:effectLst/>
                <a:latin typeface="Times New Roman" pitchFamily="-107" charset="0"/>
                <a:ea typeface="ＭＳ Ｐゴシック" charset="-128"/>
                <a:cs typeface="ＭＳ Ｐゴシック" charset="-128"/>
              </a:rPr>
              <a:t>general purpose </a:t>
            </a:r>
            <a:r>
              <a:rPr lang="en-US" sz="1200" b="0" i="0" kern="1200" dirty="0" err="1">
                <a:solidFill>
                  <a:schemeClr val="tx1"/>
                </a:solidFill>
                <a:effectLst/>
                <a:latin typeface="Times New Roman" pitchFamily="-107" charset="0"/>
                <a:ea typeface="ＭＳ Ｐゴシック" charset="-128"/>
                <a:cs typeface="ＭＳ Ｐゴシック" charset="-128"/>
              </a:rPr>
              <a:t>algorithmThis</a:t>
            </a:r>
            <a:r>
              <a:rPr lang="en-US" sz="1200" b="0" i="0" kern="1200" dirty="0">
                <a:solidFill>
                  <a:schemeClr val="tx1"/>
                </a:solidFill>
                <a:effectLst/>
                <a:latin typeface="Times New Roman" pitchFamily="-107" charset="0"/>
                <a:ea typeface="ＭＳ Ｐゴシック" charset="-128"/>
                <a:cs typeface="ＭＳ Ｐゴシック" charset="-128"/>
              </a:rPr>
              <a:t> is different from A* search.  There we had to have a specific h(n) defined for each problem. </a:t>
            </a:r>
            <a:r>
              <a:rPr lang="en-US" sz="1200" b="0" i="0" kern="1200" dirty="0" err="1">
                <a:solidFill>
                  <a:schemeClr val="tx1"/>
                </a:solidFill>
                <a:effectLst/>
                <a:latin typeface="Times New Roman" pitchFamily="-107" charset="0"/>
                <a:ea typeface="ＭＳ Ｐゴシック" charset="-128"/>
                <a:cs typeface="ＭＳ Ｐゴシック" charset="-128"/>
              </a:rPr>
              <a:t>Weused</a:t>
            </a:r>
            <a:r>
              <a:rPr lang="en-US" sz="1200" b="0" i="0" kern="1200" dirty="0">
                <a:solidFill>
                  <a:schemeClr val="tx1"/>
                </a:solidFill>
                <a:effectLst/>
                <a:latin typeface="Times New Roman" pitchFamily="-107" charset="0"/>
                <a:ea typeface="ＭＳ Ｐゴシック" charset="-128"/>
                <a:cs typeface="ＭＳ Ｐゴシック" charset="-128"/>
              </a:rPr>
              <a:t> our knowledge of the world in order to figure out what the estimate of the remaining path to the goal state was.  Here we aren’t going to use world knowledge.  Instead going to be general purpose. </a:t>
            </a:r>
            <a:endParaRPr lang="en-US" altLang="en-US" dirty="0"/>
          </a:p>
        </p:txBody>
      </p:sp>
    </p:spTree>
    <p:extLst>
      <p:ext uri="{BB962C8B-B14F-4D97-AF65-F5344CB8AC3E}">
        <p14:creationId xmlns:p14="http://schemas.microsoft.com/office/powerpoint/2010/main" val="36486860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B9DE68A-CE89-4286-B45B-F61AFB40CAD5}" type="slidenum">
              <a:rPr lang="en-US" altLang="en-US" sz="1200" smtClean="0">
                <a:latin typeface="Arial" charset="0"/>
              </a:rPr>
              <a:pPr/>
              <a:t>59</a:t>
            </a:fld>
            <a:endParaRPr lang="en-US" altLang="en-US" sz="1200">
              <a:latin typeface="Arial" charset="0"/>
            </a:endParaRPr>
          </a:p>
        </p:txBody>
      </p:sp>
      <p:sp>
        <p:nvSpPr>
          <p:cNvPr id="106499" name="Rectangle 2"/>
          <p:cNvSpPr>
            <a:spLocks noGrp="1" noRot="1" noChangeAspect="1" noChangeArrowheads="1" noTextEdit="1"/>
          </p:cNvSpPr>
          <p:nvPr>
            <p:ph type="sldImg"/>
          </p:nvPr>
        </p:nvSpPr>
        <p:spPr>
          <a:xfrm>
            <a:off x="403225" y="708025"/>
            <a:ext cx="6443663" cy="3625850"/>
          </a:xfrm>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0280014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030">
              <a:defRPr sz="2400">
                <a:solidFill>
                  <a:schemeClr val="tx1"/>
                </a:solidFill>
                <a:latin typeface="Times New Roman" pitchFamily="18" charset="0"/>
                <a:cs typeface="Arial" charset="0"/>
              </a:defRPr>
            </a:lvl1pPr>
            <a:lvl2pPr marL="742894" indent="-285728" defTabSz="927030">
              <a:defRPr sz="2400">
                <a:solidFill>
                  <a:schemeClr val="tx1"/>
                </a:solidFill>
                <a:latin typeface="Times New Roman" pitchFamily="18" charset="0"/>
                <a:cs typeface="Arial" charset="0"/>
              </a:defRPr>
            </a:lvl2pPr>
            <a:lvl3pPr marL="1142914" indent="-228582" defTabSz="927030">
              <a:defRPr sz="2400">
                <a:solidFill>
                  <a:schemeClr val="tx1"/>
                </a:solidFill>
                <a:latin typeface="Times New Roman" pitchFamily="18" charset="0"/>
                <a:cs typeface="Arial" charset="0"/>
              </a:defRPr>
            </a:lvl3pPr>
            <a:lvl4pPr marL="1600079" indent="-228582" defTabSz="927030">
              <a:defRPr sz="2400">
                <a:solidFill>
                  <a:schemeClr val="tx1"/>
                </a:solidFill>
                <a:latin typeface="Times New Roman" pitchFamily="18" charset="0"/>
                <a:cs typeface="Arial" charset="0"/>
              </a:defRPr>
            </a:lvl4pPr>
            <a:lvl5pPr marL="2057244" indent="-228582" defTabSz="927030">
              <a:defRPr sz="2400">
                <a:solidFill>
                  <a:schemeClr val="tx1"/>
                </a:solidFill>
                <a:latin typeface="Times New Roman" pitchFamily="18" charset="0"/>
                <a:cs typeface="Arial" charset="0"/>
              </a:defRPr>
            </a:lvl5pPr>
            <a:lvl6pPr marL="2514410" indent="-228582" defTabSz="927030" eaLnBrk="0" fontAlgn="base" hangingPunct="0">
              <a:spcBef>
                <a:spcPct val="0"/>
              </a:spcBef>
              <a:spcAft>
                <a:spcPct val="0"/>
              </a:spcAft>
              <a:defRPr sz="2400">
                <a:solidFill>
                  <a:schemeClr val="tx1"/>
                </a:solidFill>
                <a:latin typeface="Times New Roman" pitchFamily="18" charset="0"/>
                <a:cs typeface="Arial" charset="0"/>
              </a:defRPr>
            </a:lvl6pPr>
            <a:lvl7pPr marL="2971576" indent="-228582" defTabSz="927030" eaLnBrk="0" fontAlgn="base" hangingPunct="0">
              <a:spcBef>
                <a:spcPct val="0"/>
              </a:spcBef>
              <a:spcAft>
                <a:spcPct val="0"/>
              </a:spcAft>
              <a:defRPr sz="2400">
                <a:solidFill>
                  <a:schemeClr val="tx1"/>
                </a:solidFill>
                <a:latin typeface="Times New Roman" pitchFamily="18" charset="0"/>
                <a:cs typeface="Arial" charset="0"/>
              </a:defRPr>
            </a:lvl7pPr>
            <a:lvl8pPr marL="3428741" indent="-228582" defTabSz="927030" eaLnBrk="0" fontAlgn="base" hangingPunct="0">
              <a:spcBef>
                <a:spcPct val="0"/>
              </a:spcBef>
              <a:spcAft>
                <a:spcPct val="0"/>
              </a:spcAft>
              <a:defRPr sz="2400">
                <a:solidFill>
                  <a:schemeClr val="tx1"/>
                </a:solidFill>
                <a:latin typeface="Times New Roman" pitchFamily="18" charset="0"/>
                <a:cs typeface="Arial" charset="0"/>
              </a:defRPr>
            </a:lvl8pPr>
            <a:lvl9pPr marL="3885906" indent="-228582" defTabSz="927030" eaLnBrk="0" fontAlgn="base" hangingPunct="0">
              <a:spcBef>
                <a:spcPct val="0"/>
              </a:spcBef>
              <a:spcAft>
                <a:spcPct val="0"/>
              </a:spcAft>
              <a:defRPr sz="2400">
                <a:solidFill>
                  <a:schemeClr val="tx1"/>
                </a:solidFill>
                <a:latin typeface="Times New Roman" pitchFamily="18" charset="0"/>
                <a:cs typeface="Arial" charset="0"/>
              </a:defRPr>
            </a:lvl9pPr>
          </a:lstStyle>
          <a:p>
            <a:fld id="{C82F4268-03C3-4CE8-A5D4-976621A79543}" type="slidenum">
              <a:rPr lang="en-US" altLang="en-US" sz="1200"/>
              <a:pPr/>
              <a:t>65</a:t>
            </a:fld>
            <a:endParaRPr lang="en-US" altLang="en-US" sz="1200"/>
          </a:p>
        </p:txBody>
      </p:sp>
      <p:sp>
        <p:nvSpPr>
          <p:cNvPr id="86019" name="Rectangle 2"/>
          <p:cNvSpPr>
            <a:spLocks noGrp="1" noRot="1" noChangeAspect="1" noChangeArrowheads="1" noTextEdit="1"/>
          </p:cNvSpPr>
          <p:nvPr>
            <p:ph type="sldImg"/>
          </p:nvPr>
        </p:nvSpPr>
        <p:spPr>
          <a:xfrm>
            <a:off x="403225" y="708025"/>
            <a:ext cx="6443663" cy="3625850"/>
          </a:xfrm>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276504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40E564C-6426-4BAD-AA7C-1838E07DA533}" type="slidenum">
              <a:rPr lang="en-US" altLang="en-US" sz="1200" smtClean="0">
                <a:latin typeface="Arial" charset="0"/>
              </a:rPr>
              <a:pPr/>
              <a:t>9</a:t>
            </a:fld>
            <a:endParaRPr lang="en-US" altLang="en-US" sz="1200">
              <a:latin typeface="Arial" charset="0"/>
            </a:endParaRPr>
          </a:p>
        </p:txBody>
      </p:sp>
      <p:sp>
        <p:nvSpPr>
          <p:cNvPr id="67587" name="Rectangle 2"/>
          <p:cNvSpPr>
            <a:spLocks noGrp="1" noRot="1" noChangeAspect="1" noChangeArrowheads="1" noTextEdit="1"/>
          </p:cNvSpPr>
          <p:nvPr>
            <p:ph type="sldImg"/>
          </p:nvPr>
        </p:nvSpPr>
        <p:spPr>
          <a:xfrm>
            <a:off x="403225" y="708025"/>
            <a:ext cx="6443663" cy="3625850"/>
          </a:xfrm>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200" b="0" i="0" u="none" strike="noStrike" kern="1200" dirty="0">
                <a:solidFill>
                  <a:schemeClr val="tx1"/>
                </a:solidFill>
                <a:effectLst/>
                <a:latin typeface="Times New Roman" pitchFamily="-107" charset="0"/>
                <a:ea typeface="ＭＳ Ｐゴシック" charset="-128"/>
                <a:cs typeface="ＭＳ Ｐゴシック" charset="-128"/>
              </a:rPr>
              <a:t>VLSI Very-large-scale integration is the process of creating an integrated circuit (IC) by combining thousands of transistors into a single </a:t>
            </a:r>
            <a:r>
              <a:rPr lang="en-US" sz="1200" b="0" i="0" u="none" strike="noStrike" kern="1200">
                <a:solidFill>
                  <a:schemeClr val="tx1"/>
                </a:solidFill>
                <a:effectLst/>
                <a:latin typeface="Times New Roman" pitchFamily="-107" charset="0"/>
                <a:ea typeface="ＭＳ Ｐゴシック" charset="-128"/>
                <a:cs typeface="ＭＳ Ｐゴシック" charset="-128"/>
              </a:rPr>
              <a:t>chip.</a:t>
            </a:r>
            <a:endParaRPr lang="en-US" altLang="en-US" dirty="0"/>
          </a:p>
        </p:txBody>
      </p:sp>
    </p:spTree>
    <p:extLst>
      <p:ext uri="{BB962C8B-B14F-4D97-AF65-F5344CB8AC3E}">
        <p14:creationId xmlns:p14="http://schemas.microsoft.com/office/powerpoint/2010/main" val="3604345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3C4B0C91-873A-42EE-A998-30CCB9E2F6D1}" type="slidenum">
              <a:rPr lang="en-US" altLang="en-US" sz="1200" smtClean="0">
                <a:latin typeface="Arial" charset="0"/>
              </a:rPr>
              <a:pPr/>
              <a:t>10</a:t>
            </a:fld>
            <a:endParaRPr lang="en-US" altLang="en-US" sz="1200">
              <a:latin typeface="Arial" charset="0"/>
            </a:endParaRPr>
          </a:p>
        </p:txBody>
      </p:sp>
      <p:sp>
        <p:nvSpPr>
          <p:cNvPr id="68611" name="Rectangle 2"/>
          <p:cNvSpPr>
            <a:spLocks noGrp="1" noRot="1" noChangeAspect="1" noChangeArrowheads="1" noTextEdit="1"/>
          </p:cNvSpPr>
          <p:nvPr>
            <p:ph type="sldImg"/>
          </p:nvPr>
        </p:nvSpPr>
        <p:spPr>
          <a:xfrm>
            <a:off x="403225" y="708025"/>
            <a:ext cx="6443663" cy="362585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824181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4F74A2CE-4573-4671-8F7C-160C9F17C2D5}" type="slidenum">
              <a:rPr lang="en-US" altLang="en-US" sz="1200" smtClean="0">
                <a:latin typeface="Arial" charset="0"/>
              </a:rPr>
              <a:pPr/>
              <a:t>11</a:t>
            </a:fld>
            <a:endParaRPr lang="en-US" altLang="en-US" sz="1200">
              <a:latin typeface="Arial" charset="0"/>
            </a:endParaRPr>
          </a:p>
        </p:txBody>
      </p:sp>
      <p:sp>
        <p:nvSpPr>
          <p:cNvPr id="69635" name="Rectangle 2"/>
          <p:cNvSpPr>
            <a:spLocks noGrp="1" noRot="1" noChangeAspect="1" noChangeArrowheads="1" noTextEdit="1"/>
          </p:cNvSpPr>
          <p:nvPr>
            <p:ph type="sldImg"/>
          </p:nvPr>
        </p:nvSpPr>
        <p:spPr>
          <a:xfrm>
            <a:off x="403225" y="708025"/>
            <a:ext cx="6443663" cy="3625850"/>
          </a:xfrm>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Famous question: can any map be colored in with four colors?</a:t>
            </a:r>
          </a:p>
        </p:txBody>
      </p:sp>
    </p:spTree>
    <p:extLst>
      <p:ext uri="{BB962C8B-B14F-4D97-AF65-F5344CB8AC3E}">
        <p14:creationId xmlns:p14="http://schemas.microsoft.com/office/powerpoint/2010/main" val="2429473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BAD440C-C955-4B0D-811E-796F8D310ECA}" type="slidenum">
              <a:rPr lang="en-US" altLang="en-US" sz="1200" smtClean="0">
                <a:latin typeface="Arial" charset="0"/>
              </a:rPr>
              <a:pPr/>
              <a:t>13</a:t>
            </a:fld>
            <a:endParaRPr lang="en-US" altLang="en-US" sz="1200">
              <a:latin typeface="Arial" charset="0"/>
            </a:endParaRPr>
          </a:p>
        </p:txBody>
      </p:sp>
      <p:sp>
        <p:nvSpPr>
          <p:cNvPr id="70659" name="Rectangle 2"/>
          <p:cNvSpPr>
            <a:spLocks noGrp="1" noRot="1" noChangeAspect="1" noChangeArrowheads="1" noTextEdit="1"/>
          </p:cNvSpPr>
          <p:nvPr>
            <p:ph type="sldImg"/>
          </p:nvPr>
        </p:nvSpPr>
        <p:spPr>
          <a:xfrm>
            <a:off x="403225" y="708025"/>
            <a:ext cx="6443663" cy="3625850"/>
          </a:xfrm>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32672899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5"/>
        <p:cNvGrpSpPr/>
        <p:nvPr/>
      </p:nvGrpSpPr>
      <p:grpSpPr>
        <a:xfrm>
          <a:off x="0" y="0"/>
          <a:ext cx="0" cy="0"/>
          <a:chOff x="0" y="0"/>
          <a:chExt cx="0" cy="0"/>
        </a:xfrm>
      </p:grpSpPr>
      <p:sp>
        <p:nvSpPr>
          <p:cNvPr id="16" name="Google Shape;16;p11"/>
          <p:cNvSpPr/>
          <p:nvPr/>
        </p:nvSpPr>
        <p:spPr>
          <a:xfrm>
            <a:off x="799642" y="852000"/>
            <a:ext cx="4242995" cy="996900"/>
          </a:xfrm>
          <a:prstGeom prst="rect">
            <a:avLst/>
          </a:prstGeom>
          <a:solidFill>
            <a:srgbClr val="FFAE2B"/>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400"/>
          </a:p>
        </p:txBody>
      </p:sp>
      <p:sp>
        <p:nvSpPr>
          <p:cNvPr id="17" name="Google Shape;17;p11"/>
          <p:cNvSpPr txBox="1"/>
          <p:nvPr/>
        </p:nvSpPr>
        <p:spPr>
          <a:xfrm>
            <a:off x="900663" y="952423"/>
            <a:ext cx="3881289" cy="799922"/>
          </a:xfrm>
          <a:prstGeom prst="rect">
            <a:avLst/>
          </a:prstGeom>
          <a:noFill/>
          <a:ln>
            <a:noFill/>
          </a:ln>
        </p:spPr>
        <p:txBody>
          <a:bodyPr spcFirstLastPara="1" wrap="square" lIns="91401" tIns="45688" rIns="91401" bIns="45688"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299" dirty="0">
                <a:latin typeface="Open Sans SemiBold"/>
                <a:ea typeface="Open Sans SemiBold"/>
                <a:cs typeface="Open Sans SemiBold"/>
                <a:sym typeface="Open Sans SemiBold"/>
              </a:rPr>
              <a:t> </a:t>
            </a:r>
            <a:r>
              <a:rPr lang="en-US" sz="2299" i="0" u="none" strike="noStrike" cap="none" dirty="0">
                <a:latin typeface="Open Sans SemiBold"/>
                <a:ea typeface="Open Sans SemiBold"/>
                <a:cs typeface="Open Sans SemiBold"/>
                <a:sym typeface="Open Sans SemiBold"/>
              </a:rPr>
              <a:t>CIS 521:  </a:t>
            </a:r>
            <a:br>
              <a:rPr lang="en-US" sz="2299" i="0" u="none" strike="noStrike" cap="none" dirty="0">
                <a:latin typeface="Open Sans SemiBold"/>
                <a:ea typeface="Open Sans SemiBold"/>
                <a:cs typeface="Open Sans SemiBold"/>
                <a:sym typeface="Open Sans SemiBold"/>
              </a:rPr>
            </a:br>
            <a:r>
              <a:rPr lang="en-US" sz="2299"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sp>
        <p:nvSpPr>
          <p:cNvPr id="18" name="Google Shape;18;p11"/>
          <p:cNvSpPr txBox="1"/>
          <p:nvPr/>
        </p:nvSpPr>
        <p:spPr>
          <a:xfrm>
            <a:off x="723462" y="4682587"/>
            <a:ext cx="6756940" cy="461700"/>
          </a:xfrm>
          <a:prstGeom prst="rect">
            <a:avLst/>
          </a:prstGeom>
          <a:noFill/>
          <a:ln>
            <a:noFill/>
          </a:ln>
        </p:spPr>
        <p:txBody>
          <a:bodyPr spcFirstLastPara="1" wrap="square" lIns="91401" tIns="45688" rIns="91401" bIns="45688"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99" b="0" i="0" u="none" strike="noStrike" cap="none">
                <a:solidFill>
                  <a:srgbClr val="000000"/>
                </a:solidFill>
                <a:latin typeface="Open Sans"/>
                <a:ea typeface="Open Sans"/>
                <a:cs typeface="Open Sans"/>
                <a:sym typeface="Open Sans"/>
              </a:rPr>
              <a:t>Professor Chris Callison-Burch</a:t>
            </a:r>
            <a:endParaRPr sz="1400" b="0" i="0" u="none" strike="noStrike" cap="none">
              <a:solidFill>
                <a:srgbClr val="000000"/>
              </a:solidFill>
              <a:latin typeface="Open Sans"/>
              <a:ea typeface="Open Sans"/>
              <a:cs typeface="Open Sans"/>
              <a:sym typeface="Open Sans"/>
            </a:endParaRPr>
          </a:p>
        </p:txBody>
      </p:sp>
      <p:pic>
        <p:nvPicPr>
          <p:cNvPr id="19" name="Google Shape;19;p11"/>
          <p:cNvPicPr preferRelativeResize="0"/>
          <p:nvPr/>
        </p:nvPicPr>
        <p:blipFill rotWithShape="1">
          <a:blip r:embed="rId2">
            <a:alphaModFix/>
          </a:blip>
          <a:srcRect l="11767" t="230" r="30886" b="-230"/>
          <a:stretch/>
        </p:blipFill>
        <p:spPr>
          <a:xfrm>
            <a:off x="6518852" y="1"/>
            <a:ext cx="5669973" cy="6591625"/>
          </a:xfrm>
          <a:prstGeom prst="rect">
            <a:avLst/>
          </a:prstGeom>
          <a:noFill/>
          <a:ln>
            <a:noFill/>
          </a:ln>
        </p:spPr>
      </p:pic>
      <p:sp>
        <p:nvSpPr>
          <p:cNvPr id="20" name="Google Shape;20;p11"/>
          <p:cNvSpPr/>
          <p:nvPr/>
        </p:nvSpPr>
        <p:spPr>
          <a:xfrm>
            <a:off x="0" y="5915450"/>
            <a:ext cx="12188825"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 name="Google Shape;21;p11"/>
          <p:cNvPicPr preferRelativeResize="0"/>
          <p:nvPr/>
        </p:nvPicPr>
        <p:blipFill rotWithShape="1">
          <a:blip r:embed="rId3">
            <a:alphaModFix/>
          </a:blip>
          <a:srcRect r="-12321"/>
          <a:stretch/>
        </p:blipFill>
        <p:spPr>
          <a:xfrm>
            <a:off x="218019" y="6016888"/>
            <a:ext cx="2243475" cy="695625"/>
          </a:xfrm>
          <a:prstGeom prst="rect">
            <a:avLst/>
          </a:prstGeom>
          <a:noFill/>
          <a:ln>
            <a:noFill/>
          </a:ln>
          <a:effectLst>
            <a:outerShdw blurRad="985838" dist="28575" algn="bl" rotWithShape="0">
              <a:srgbClr val="000000">
                <a:alpha val="85880"/>
              </a:srgbClr>
            </a:outerShdw>
          </a:effectLst>
        </p:spPr>
      </p:pic>
      <p:pic>
        <p:nvPicPr>
          <p:cNvPr id="22" name="Google Shape;22;p11"/>
          <p:cNvPicPr preferRelativeResize="0"/>
          <p:nvPr/>
        </p:nvPicPr>
        <p:blipFill>
          <a:blip r:embed="rId4">
            <a:alphaModFix/>
          </a:blip>
          <a:stretch>
            <a:fillRect/>
          </a:stretch>
        </p:blipFill>
        <p:spPr>
          <a:xfrm>
            <a:off x="9634087" y="3255530"/>
            <a:ext cx="2242191" cy="3107825"/>
          </a:xfrm>
          <a:prstGeom prst="rect">
            <a:avLst/>
          </a:prstGeom>
          <a:noFill/>
          <a:ln>
            <a:noFill/>
          </a:ln>
        </p:spPr>
      </p:pic>
    </p:spTree>
    <p:extLst>
      <p:ext uri="{BB962C8B-B14F-4D97-AF65-F5344CB8AC3E}">
        <p14:creationId xmlns:p14="http://schemas.microsoft.com/office/powerpoint/2010/main" val="1499339691"/>
      </p:ext>
    </p:extLst>
  </p:cSld>
  <p:clrMapOvr>
    <a:masterClrMapping/>
  </p:clrMapOvr>
  <p:hf hdr="0" ftr="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userDrawn="1">
  <p:cSld name="1_Title and Content">
    <p:spTree>
      <p:nvGrpSpPr>
        <p:cNvPr id="1" name="Shape 23"/>
        <p:cNvGrpSpPr/>
        <p:nvPr/>
      </p:nvGrpSpPr>
      <p:grpSpPr>
        <a:xfrm>
          <a:off x="0" y="0"/>
          <a:ext cx="0" cy="0"/>
          <a:chOff x="0" y="0"/>
          <a:chExt cx="0" cy="0"/>
        </a:xfrm>
      </p:grpSpPr>
      <p:pic>
        <p:nvPicPr>
          <p:cNvPr id="24" name="Google Shape;24;p12"/>
          <p:cNvPicPr preferRelativeResize="0"/>
          <p:nvPr/>
        </p:nvPicPr>
        <p:blipFill rotWithShape="1">
          <a:blip r:embed="rId2">
            <a:alphaModFix amt="40000"/>
          </a:blip>
          <a:srcRect/>
          <a:stretch/>
        </p:blipFill>
        <p:spPr>
          <a:xfrm>
            <a:off x="156709" y="6547264"/>
            <a:ext cx="1980684" cy="274320"/>
          </a:xfrm>
          <a:prstGeom prst="rect">
            <a:avLst/>
          </a:prstGeom>
          <a:noFill/>
          <a:ln>
            <a:noFill/>
          </a:ln>
        </p:spPr>
      </p:pic>
      <p:sp>
        <p:nvSpPr>
          <p:cNvPr id="26" name="Google Shape;26;p12"/>
          <p:cNvSpPr txBox="1"/>
          <p:nvPr/>
        </p:nvSpPr>
        <p:spPr>
          <a:xfrm>
            <a:off x="8288401" y="6486304"/>
            <a:ext cx="3857537" cy="371696"/>
          </a:xfrm>
          <a:prstGeom prst="rect">
            <a:avLst/>
          </a:prstGeom>
          <a:noFill/>
          <a:ln>
            <a:noFill/>
          </a:ln>
        </p:spPr>
        <p:txBody>
          <a:bodyPr spcFirstLastPara="1" wrap="square" lIns="91401" tIns="45688" rIns="91401" bIns="45688"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pPr marL="0" marR="0" lvl="0" indent="0" algn="r" rtl="0">
                <a:lnSpc>
                  <a:spcPct val="100000"/>
                </a:lnSpc>
                <a:spcBef>
                  <a:spcPts val="0"/>
                </a:spcBef>
                <a:spcAft>
                  <a:spcPts val="0"/>
                </a:spcAft>
                <a:buClr>
                  <a:srgbClr val="888888"/>
                </a:buClr>
                <a:buSzPts val="1100"/>
                <a:buFont typeface="Open Sans"/>
                <a:buNone/>
              </a:pPr>
              <a:t>‹#›</a:t>
            </a:fld>
            <a:endParaRPr sz="1100" b="0" i="0" u="none" strike="noStrike" cap="none">
              <a:solidFill>
                <a:srgbClr val="888888"/>
              </a:solidFill>
              <a:latin typeface="Open Sans"/>
              <a:ea typeface="Open Sans"/>
              <a:cs typeface="Open Sans"/>
              <a:sym typeface="Open Sans"/>
            </a:endParaRPr>
          </a:p>
        </p:txBody>
      </p:sp>
      <p:sp>
        <p:nvSpPr>
          <p:cNvPr id="28" name="Google Shape;28;p12"/>
          <p:cNvSpPr/>
          <p:nvPr/>
        </p:nvSpPr>
        <p:spPr>
          <a:xfrm>
            <a:off x="0" y="6486300"/>
            <a:ext cx="12188825"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 name="Google Shape;29;p12"/>
          <p:cNvPicPr preferRelativeResize="0"/>
          <p:nvPr/>
        </p:nvPicPr>
        <p:blipFill rotWithShape="1">
          <a:blip r:embed="rId3">
            <a:alphaModFix/>
          </a:blip>
          <a:srcRect/>
          <a:stretch/>
        </p:blipFill>
        <p:spPr>
          <a:xfrm>
            <a:off x="53862" y="6501549"/>
            <a:ext cx="1779711" cy="341200"/>
          </a:xfrm>
          <a:prstGeom prst="rect">
            <a:avLst/>
          </a:prstGeom>
          <a:noFill/>
          <a:ln>
            <a:noFill/>
          </a:ln>
        </p:spPr>
      </p:pic>
      <p:sp>
        <p:nvSpPr>
          <p:cNvPr id="18" name="Google Shape;44;p15">
            <a:extLst>
              <a:ext uri="{FF2B5EF4-FFF2-40B4-BE49-F238E27FC236}">
                <a16:creationId xmlns:a16="http://schemas.microsoft.com/office/drawing/2014/main" id="{90A42BC6-1A3F-D648-A48B-F2732C7E710F}"/>
              </a:ext>
            </a:extLst>
          </p:cNvPr>
          <p:cNvSpPr txBox="1">
            <a:spLocks noGrp="1"/>
          </p:cNvSpPr>
          <p:nvPr>
            <p:ph type="title"/>
          </p:nvPr>
        </p:nvSpPr>
        <p:spPr>
          <a:xfrm>
            <a:off x="837982" y="365127"/>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dirty="0"/>
              <a:t>Click to edit Master title style</a:t>
            </a:r>
            <a:endParaRPr dirty="0"/>
          </a:p>
        </p:txBody>
      </p:sp>
      <p:sp>
        <p:nvSpPr>
          <p:cNvPr id="20" name="Google Shape;37;p14">
            <a:extLst>
              <a:ext uri="{FF2B5EF4-FFF2-40B4-BE49-F238E27FC236}">
                <a16:creationId xmlns:a16="http://schemas.microsoft.com/office/drawing/2014/main" id="{6366DB6D-D94E-CA48-94A0-2F3838AA4F0E}"/>
              </a:ext>
            </a:extLst>
          </p:cNvPr>
          <p:cNvSpPr txBox="1">
            <a:spLocks noGrp="1"/>
          </p:cNvSpPr>
          <p:nvPr>
            <p:ph type="body" idx="1"/>
          </p:nvPr>
        </p:nvSpPr>
        <p:spPr>
          <a:xfrm>
            <a:off x="837982" y="1751654"/>
            <a:ext cx="4822495" cy="4106863"/>
          </a:xfrm>
          <a:prstGeom prst="rect">
            <a:avLst/>
          </a:prstGeom>
          <a:noFill/>
          <a:ln>
            <a:noFill/>
          </a:ln>
        </p:spPr>
        <p:txBody>
          <a:bodyPr spcFirstLastPara="1" wrap="square" lIns="91425" tIns="45700" rIns="91425" bIns="45700" anchor="t" anchorCtr="0">
            <a:normAutofit/>
          </a:bodyPr>
          <a:lstStyle>
            <a:lvl1pPr marL="457063" lvl="0" indent="-355493" algn="l">
              <a:lnSpc>
                <a:spcPct val="90000"/>
              </a:lnSpc>
              <a:spcBef>
                <a:spcPts val="1000"/>
              </a:spcBef>
              <a:spcAft>
                <a:spcPts val="0"/>
              </a:spcAft>
              <a:buClr>
                <a:schemeClr val="dk1"/>
              </a:buClr>
              <a:buSzPts val="2000"/>
              <a:buFont typeface="Courier New"/>
              <a:buChar char="o"/>
              <a:defRPr sz="1999">
                <a:latin typeface="Open Sans"/>
                <a:ea typeface="Open Sans"/>
                <a:cs typeface="Open Sans"/>
                <a:sym typeface="Open Sans"/>
              </a:defRPr>
            </a:lvl1pPr>
            <a:lvl2pPr marL="914126" lvl="1" indent="-355493" algn="l">
              <a:lnSpc>
                <a:spcPct val="90000"/>
              </a:lnSpc>
              <a:spcBef>
                <a:spcPts val="500"/>
              </a:spcBef>
              <a:spcAft>
                <a:spcPts val="0"/>
              </a:spcAft>
              <a:buClr>
                <a:schemeClr val="dk1"/>
              </a:buClr>
              <a:buSzPts val="2000"/>
              <a:buFont typeface="Noto Sans Symbols"/>
              <a:buChar char="▪"/>
              <a:defRPr sz="1999">
                <a:latin typeface="Open Sans"/>
                <a:ea typeface="Open Sans"/>
                <a:cs typeface="Open Sans"/>
                <a:sym typeface="Open Sans"/>
              </a:defRPr>
            </a:lvl2pPr>
            <a:lvl3pPr marL="1371189" lvl="2" indent="-342797" algn="l">
              <a:lnSpc>
                <a:spcPct val="90000"/>
              </a:lnSpc>
              <a:spcBef>
                <a:spcPts val="500"/>
              </a:spcBef>
              <a:spcAft>
                <a:spcPts val="0"/>
              </a:spcAft>
              <a:buClr>
                <a:schemeClr val="dk1"/>
              </a:buClr>
              <a:buSzPts val="1800"/>
              <a:buChar char="•"/>
              <a:defRPr/>
            </a:lvl3pPr>
            <a:lvl4pPr marL="1828251" lvl="3" indent="-342797" algn="l">
              <a:lnSpc>
                <a:spcPct val="90000"/>
              </a:lnSpc>
              <a:spcBef>
                <a:spcPts val="500"/>
              </a:spcBef>
              <a:spcAft>
                <a:spcPts val="0"/>
              </a:spcAft>
              <a:buClr>
                <a:schemeClr val="dk1"/>
              </a:buClr>
              <a:buSzPts val="1800"/>
              <a:buChar char="o"/>
              <a:defRPr/>
            </a:lvl4pPr>
            <a:lvl5pPr marL="2285314" lvl="4" indent="-342797" algn="l">
              <a:lnSpc>
                <a:spcPct val="90000"/>
              </a:lnSpc>
              <a:spcBef>
                <a:spcPts val="5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pPr lvl="0"/>
            <a:r>
              <a:rPr lang="en-US" dirty="0"/>
              <a:t>Click to edit Master text styles</a:t>
            </a:r>
          </a:p>
        </p:txBody>
      </p:sp>
    </p:spTree>
    <p:extLst>
      <p:ext uri="{BB962C8B-B14F-4D97-AF65-F5344CB8AC3E}">
        <p14:creationId xmlns:p14="http://schemas.microsoft.com/office/powerpoint/2010/main" val="2797932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preserve="1" userDrawn="1">
  <p:cSld name="3_Title and Content">
    <p:spTree>
      <p:nvGrpSpPr>
        <p:cNvPr id="1" name="Shape 23"/>
        <p:cNvGrpSpPr/>
        <p:nvPr/>
      </p:nvGrpSpPr>
      <p:grpSpPr>
        <a:xfrm>
          <a:off x="0" y="0"/>
          <a:ext cx="0" cy="0"/>
          <a:chOff x="0" y="0"/>
          <a:chExt cx="0" cy="0"/>
        </a:xfrm>
      </p:grpSpPr>
      <p:pic>
        <p:nvPicPr>
          <p:cNvPr id="24" name="Google Shape;24;p12"/>
          <p:cNvPicPr preferRelativeResize="0"/>
          <p:nvPr/>
        </p:nvPicPr>
        <p:blipFill rotWithShape="1">
          <a:blip r:embed="rId2">
            <a:alphaModFix amt="40000"/>
          </a:blip>
          <a:srcRect/>
          <a:stretch/>
        </p:blipFill>
        <p:spPr>
          <a:xfrm>
            <a:off x="156709" y="6547264"/>
            <a:ext cx="1980684" cy="274320"/>
          </a:xfrm>
          <a:prstGeom prst="rect">
            <a:avLst/>
          </a:prstGeom>
          <a:noFill/>
          <a:ln>
            <a:noFill/>
          </a:ln>
        </p:spPr>
      </p:pic>
      <p:sp>
        <p:nvSpPr>
          <p:cNvPr id="26" name="Google Shape;26;p12"/>
          <p:cNvSpPr txBox="1"/>
          <p:nvPr/>
        </p:nvSpPr>
        <p:spPr>
          <a:xfrm>
            <a:off x="8288401" y="6486304"/>
            <a:ext cx="3857537" cy="371696"/>
          </a:xfrm>
          <a:prstGeom prst="rect">
            <a:avLst/>
          </a:prstGeom>
          <a:noFill/>
          <a:ln>
            <a:noFill/>
          </a:ln>
        </p:spPr>
        <p:txBody>
          <a:bodyPr spcFirstLastPara="1" wrap="square" lIns="91401" tIns="45688" rIns="91401" bIns="45688"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pPr marL="0" marR="0" lvl="0" indent="0" algn="r" rtl="0">
                <a:lnSpc>
                  <a:spcPct val="100000"/>
                </a:lnSpc>
                <a:spcBef>
                  <a:spcPts val="0"/>
                </a:spcBef>
                <a:spcAft>
                  <a:spcPts val="0"/>
                </a:spcAft>
                <a:buClr>
                  <a:srgbClr val="888888"/>
                </a:buClr>
                <a:buSzPts val="1100"/>
                <a:buFont typeface="Open Sans"/>
                <a:buNone/>
              </a:pPr>
              <a:t>‹#›</a:t>
            </a:fld>
            <a:endParaRPr sz="1100" b="0" i="0" u="none" strike="noStrike" cap="none">
              <a:solidFill>
                <a:srgbClr val="888888"/>
              </a:solidFill>
              <a:latin typeface="Open Sans"/>
              <a:ea typeface="Open Sans"/>
              <a:cs typeface="Open Sans"/>
              <a:sym typeface="Open Sans"/>
            </a:endParaRPr>
          </a:p>
        </p:txBody>
      </p:sp>
      <p:sp>
        <p:nvSpPr>
          <p:cNvPr id="28" name="Google Shape;28;p12"/>
          <p:cNvSpPr/>
          <p:nvPr/>
        </p:nvSpPr>
        <p:spPr>
          <a:xfrm>
            <a:off x="0" y="6486300"/>
            <a:ext cx="12188825"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 name="Google Shape;29;p12"/>
          <p:cNvPicPr preferRelativeResize="0"/>
          <p:nvPr/>
        </p:nvPicPr>
        <p:blipFill rotWithShape="1">
          <a:blip r:embed="rId3">
            <a:alphaModFix/>
          </a:blip>
          <a:srcRect/>
          <a:stretch/>
        </p:blipFill>
        <p:spPr>
          <a:xfrm>
            <a:off x="53862" y="6501549"/>
            <a:ext cx="1779711" cy="341200"/>
          </a:xfrm>
          <a:prstGeom prst="rect">
            <a:avLst/>
          </a:prstGeom>
          <a:noFill/>
          <a:ln>
            <a:noFill/>
          </a:ln>
        </p:spPr>
      </p:pic>
      <p:sp>
        <p:nvSpPr>
          <p:cNvPr id="18" name="Google Shape;44;p15">
            <a:extLst>
              <a:ext uri="{FF2B5EF4-FFF2-40B4-BE49-F238E27FC236}">
                <a16:creationId xmlns:a16="http://schemas.microsoft.com/office/drawing/2014/main" id="{90A42BC6-1A3F-D648-A48B-F2732C7E710F}"/>
              </a:ext>
            </a:extLst>
          </p:cNvPr>
          <p:cNvSpPr txBox="1">
            <a:spLocks noGrp="1"/>
          </p:cNvSpPr>
          <p:nvPr>
            <p:ph type="title"/>
          </p:nvPr>
        </p:nvSpPr>
        <p:spPr>
          <a:xfrm>
            <a:off x="837982" y="365127"/>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dirty="0"/>
              <a:t>Click to edit Master title style</a:t>
            </a:r>
            <a:endParaRPr dirty="0"/>
          </a:p>
        </p:txBody>
      </p:sp>
      <p:sp>
        <p:nvSpPr>
          <p:cNvPr id="20" name="Google Shape;37;p14">
            <a:extLst>
              <a:ext uri="{FF2B5EF4-FFF2-40B4-BE49-F238E27FC236}">
                <a16:creationId xmlns:a16="http://schemas.microsoft.com/office/drawing/2014/main" id="{6366DB6D-D94E-CA48-94A0-2F3838AA4F0E}"/>
              </a:ext>
            </a:extLst>
          </p:cNvPr>
          <p:cNvSpPr txBox="1">
            <a:spLocks noGrp="1"/>
          </p:cNvSpPr>
          <p:nvPr>
            <p:ph type="body" idx="1"/>
          </p:nvPr>
        </p:nvSpPr>
        <p:spPr>
          <a:xfrm>
            <a:off x="837982" y="1751654"/>
            <a:ext cx="10512862" cy="4698230"/>
          </a:xfrm>
          <a:prstGeom prst="rect">
            <a:avLst/>
          </a:prstGeom>
          <a:noFill/>
          <a:ln>
            <a:noFill/>
          </a:ln>
        </p:spPr>
        <p:txBody>
          <a:bodyPr spcFirstLastPara="1" wrap="square" lIns="91425" tIns="45700" rIns="91425" bIns="45700" anchor="t" anchorCtr="0">
            <a:normAutofit/>
          </a:bodyPr>
          <a:lstStyle>
            <a:lvl1pPr marL="457063" lvl="0" indent="-355493" algn="l">
              <a:lnSpc>
                <a:spcPct val="90000"/>
              </a:lnSpc>
              <a:spcBef>
                <a:spcPts val="1000"/>
              </a:spcBef>
              <a:spcAft>
                <a:spcPts val="0"/>
              </a:spcAft>
              <a:buClr>
                <a:schemeClr val="dk1"/>
              </a:buClr>
              <a:buSzPts val="2000"/>
              <a:buFont typeface="Courier New"/>
              <a:buChar char="o"/>
              <a:defRPr sz="2800" b="1">
                <a:latin typeface="Open Sans"/>
                <a:ea typeface="Open Sans"/>
                <a:cs typeface="Open Sans"/>
                <a:sym typeface="Open Sans"/>
              </a:defRPr>
            </a:lvl1pPr>
            <a:lvl2pPr marL="914126" lvl="1" indent="-355493" algn="l">
              <a:lnSpc>
                <a:spcPct val="90000"/>
              </a:lnSpc>
              <a:spcBef>
                <a:spcPts val="500"/>
              </a:spcBef>
              <a:spcAft>
                <a:spcPts val="0"/>
              </a:spcAft>
              <a:buClr>
                <a:schemeClr val="dk1"/>
              </a:buClr>
              <a:buSzPts val="2000"/>
              <a:buFont typeface="Noto Sans Symbols"/>
              <a:buChar char="▪"/>
              <a:defRPr sz="2400">
                <a:latin typeface="Open Sans"/>
                <a:ea typeface="Open Sans"/>
                <a:cs typeface="Open Sans"/>
                <a:sym typeface="Open Sans"/>
              </a:defRPr>
            </a:lvl2pPr>
            <a:lvl3pPr marL="1371189" lvl="2" indent="-342797" algn="l">
              <a:lnSpc>
                <a:spcPct val="90000"/>
              </a:lnSpc>
              <a:spcBef>
                <a:spcPts val="500"/>
              </a:spcBef>
              <a:spcAft>
                <a:spcPts val="0"/>
              </a:spcAft>
              <a:buClr>
                <a:schemeClr val="dk1"/>
              </a:buClr>
              <a:buSzPts val="1800"/>
              <a:buChar char="•"/>
              <a:defRPr/>
            </a:lvl3pPr>
            <a:lvl4pPr marL="1828251" lvl="3" indent="-342797" algn="l">
              <a:lnSpc>
                <a:spcPct val="90000"/>
              </a:lnSpc>
              <a:spcBef>
                <a:spcPts val="500"/>
              </a:spcBef>
              <a:spcAft>
                <a:spcPts val="0"/>
              </a:spcAft>
              <a:buClr>
                <a:schemeClr val="dk1"/>
              </a:buClr>
              <a:buSzPts val="1800"/>
              <a:buChar char="o"/>
              <a:defRPr/>
            </a:lvl4pPr>
            <a:lvl5pPr marL="2285314" lvl="4" indent="-342797" algn="l">
              <a:lnSpc>
                <a:spcPct val="90000"/>
              </a:lnSpc>
              <a:spcBef>
                <a:spcPts val="5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pPr lvl="0"/>
            <a:r>
              <a:rPr lang="en-US" dirty="0"/>
              <a:t>Click to edit Master text styles</a:t>
            </a:r>
          </a:p>
          <a:p>
            <a:pPr lvl="1"/>
            <a:endParaRPr lang="en-US" dirty="0"/>
          </a:p>
        </p:txBody>
      </p:sp>
    </p:spTree>
    <p:extLst>
      <p:ext uri="{BB962C8B-B14F-4D97-AF65-F5344CB8AC3E}">
        <p14:creationId xmlns:p14="http://schemas.microsoft.com/office/powerpoint/2010/main" val="2810332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35"/>
        <p:cNvGrpSpPr/>
        <p:nvPr/>
      </p:nvGrpSpPr>
      <p:grpSpPr>
        <a:xfrm>
          <a:off x="0" y="0"/>
          <a:ext cx="0" cy="0"/>
          <a:chOff x="0" y="0"/>
          <a:chExt cx="0" cy="0"/>
        </a:xfrm>
      </p:grpSpPr>
      <p:sp>
        <p:nvSpPr>
          <p:cNvPr id="36" name="Google Shape;36;p14"/>
          <p:cNvSpPr/>
          <p:nvPr/>
        </p:nvSpPr>
        <p:spPr>
          <a:xfrm>
            <a:off x="11600897" y="3993859"/>
            <a:ext cx="590540" cy="202900"/>
          </a:xfrm>
          <a:prstGeom prst="rect">
            <a:avLst/>
          </a:prstGeom>
          <a:solidFill>
            <a:srgbClr val="009999"/>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37" name="Google Shape;37;p14"/>
          <p:cNvSpPr txBox="1">
            <a:spLocks noGrp="1"/>
          </p:cNvSpPr>
          <p:nvPr>
            <p:ph type="body" idx="1"/>
          </p:nvPr>
        </p:nvSpPr>
        <p:spPr>
          <a:xfrm>
            <a:off x="399580" y="1416051"/>
            <a:ext cx="4822495" cy="4106863"/>
          </a:xfrm>
          <a:prstGeom prst="rect">
            <a:avLst/>
          </a:prstGeom>
          <a:noFill/>
          <a:ln>
            <a:noFill/>
          </a:ln>
        </p:spPr>
        <p:txBody>
          <a:bodyPr spcFirstLastPara="1" wrap="square" lIns="91425" tIns="45700" rIns="91425" bIns="45700" anchor="t" anchorCtr="0">
            <a:normAutofit/>
          </a:bodyPr>
          <a:lstStyle>
            <a:lvl1pPr marL="457063" lvl="0" indent="-355493" algn="l">
              <a:lnSpc>
                <a:spcPct val="90000"/>
              </a:lnSpc>
              <a:spcBef>
                <a:spcPts val="1000"/>
              </a:spcBef>
              <a:spcAft>
                <a:spcPts val="0"/>
              </a:spcAft>
              <a:buClr>
                <a:schemeClr val="dk1"/>
              </a:buClr>
              <a:buSzPts val="2000"/>
              <a:buFont typeface="Courier New"/>
              <a:buChar char="o"/>
              <a:defRPr sz="1999">
                <a:latin typeface="Open Sans"/>
                <a:ea typeface="Open Sans"/>
                <a:cs typeface="Open Sans"/>
                <a:sym typeface="Open Sans"/>
              </a:defRPr>
            </a:lvl1pPr>
            <a:lvl2pPr marL="914126" lvl="1" indent="-355493" algn="l">
              <a:lnSpc>
                <a:spcPct val="90000"/>
              </a:lnSpc>
              <a:spcBef>
                <a:spcPts val="500"/>
              </a:spcBef>
              <a:spcAft>
                <a:spcPts val="0"/>
              </a:spcAft>
              <a:buClr>
                <a:schemeClr val="dk1"/>
              </a:buClr>
              <a:buSzPts val="2000"/>
              <a:buFont typeface="Noto Sans Symbols"/>
              <a:buChar char="▪"/>
              <a:defRPr sz="1999">
                <a:latin typeface="Open Sans"/>
                <a:ea typeface="Open Sans"/>
                <a:cs typeface="Open Sans"/>
                <a:sym typeface="Open Sans"/>
              </a:defRPr>
            </a:lvl2pPr>
            <a:lvl3pPr marL="1371189" lvl="2" indent="-342797" algn="l">
              <a:lnSpc>
                <a:spcPct val="90000"/>
              </a:lnSpc>
              <a:spcBef>
                <a:spcPts val="500"/>
              </a:spcBef>
              <a:spcAft>
                <a:spcPts val="0"/>
              </a:spcAft>
              <a:buClr>
                <a:schemeClr val="dk1"/>
              </a:buClr>
              <a:buSzPts val="1800"/>
              <a:buChar char="•"/>
              <a:defRPr/>
            </a:lvl3pPr>
            <a:lvl4pPr marL="1828251" lvl="3" indent="-342797" algn="l">
              <a:lnSpc>
                <a:spcPct val="90000"/>
              </a:lnSpc>
              <a:spcBef>
                <a:spcPts val="500"/>
              </a:spcBef>
              <a:spcAft>
                <a:spcPts val="0"/>
              </a:spcAft>
              <a:buClr>
                <a:schemeClr val="dk1"/>
              </a:buClr>
              <a:buSzPts val="1800"/>
              <a:buChar char="o"/>
              <a:defRPr/>
            </a:lvl4pPr>
            <a:lvl5pPr marL="2285314" lvl="4" indent="-342797" algn="l">
              <a:lnSpc>
                <a:spcPct val="90000"/>
              </a:lnSpc>
              <a:spcBef>
                <a:spcPts val="5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pPr lvl="0"/>
            <a:r>
              <a:rPr lang="en-US" dirty="0"/>
              <a:t>Click to edit Master text styles</a:t>
            </a:r>
          </a:p>
        </p:txBody>
      </p:sp>
      <p:pic>
        <p:nvPicPr>
          <p:cNvPr id="38" name="Google Shape;38;p14"/>
          <p:cNvPicPr preferRelativeResize="0"/>
          <p:nvPr/>
        </p:nvPicPr>
        <p:blipFill rotWithShape="1">
          <a:blip r:embed="rId2">
            <a:alphaModFix/>
          </a:blip>
          <a:srcRect l="62741" t="1558" r="29813" b="8596"/>
          <a:stretch/>
        </p:blipFill>
        <p:spPr>
          <a:xfrm>
            <a:off x="11600898" y="0"/>
            <a:ext cx="587928" cy="3993859"/>
          </a:xfrm>
          <a:prstGeom prst="rect">
            <a:avLst/>
          </a:prstGeom>
          <a:noFill/>
          <a:ln>
            <a:noFill/>
          </a:ln>
        </p:spPr>
      </p:pic>
      <p:sp>
        <p:nvSpPr>
          <p:cNvPr id="39" name="Google Shape;39;p14"/>
          <p:cNvSpPr txBox="1">
            <a:spLocks noGrp="1"/>
          </p:cNvSpPr>
          <p:nvPr>
            <p:ph type="body" idx="2"/>
          </p:nvPr>
        </p:nvSpPr>
        <p:spPr>
          <a:xfrm>
            <a:off x="393971" y="615950"/>
            <a:ext cx="10606126" cy="650875"/>
          </a:xfrm>
          <a:prstGeom prst="rect">
            <a:avLst/>
          </a:prstGeom>
          <a:noFill/>
          <a:ln>
            <a:noFill/>
          </a:ln>
        </p:spPr>
        <p:txBody>
          <a:bodyPr spcFirstLastPara="1" wrap="square" lIns="91425" tIns="45700" rIns="91425" bIns="45700" anchor="t" anchorCtr="0">
            <a:normAutofit/>
          </a:bodyPr>
          <a:lstStyle>
            <a:lvl1pPr marL="457063" marR="0" lvl="0" indent="-228531" algn="l">
              <a:lnSpc>
                <a:spcPct val="90000"/>
              </a:lnSpc>
              <a:spcBef>
                <a:spcPts val="1000"/>
              </a:spcBef>
              <a:spcAft>
                <a:spcPts val="0"/>
              </a:spcAft>
              <a:buClr>
                <a:schemeClr val="accent1"/>
              </a:buClr>
              <a:buSzPts val="3200"/>
              <a:buFont typeface="Arial"/>
              <a:buNone/>
              <a:defRPr sz="3199" b="0">
                <a:solidFill>
                  <a:schemeClr val="accent1"/>
                </a:solidFill>
                <a:latin typeface="Open Sans"/>
                <a:ea typeface="Open Sans"/>
                <a:cs typeface="Open Sans"/>
                <a:sym typeface="Open Sans"/>
              </a:defRPr>
            </a:lvl1pPr>
            <a:lvl2pPr marL="914126" lvl="1" indent="-342797" algn="l">
              <a:lnSpc>
                <a:spcPct val="90000"/>
              </a:lnSpc>
              <a:spcBef>
                <a:spcPts val="500"/>
              </a:spcBef>
              <a:spcAft>
                <a:spcPts val="0"/>
              </a:spcAft>
              <a:buClr>
                <a:schemeClr val="dk1"/>
              </a:buClr>
              <a:buSzPts val="1800"/>
              <a:buChar char="▪"/>
              <a:defRPr/>
            </a:lvl2pPr>
            <a:lvl3pPr marL="1371189" lvl="2" indent="-342797" algn="l">
              <a:lnSpc>
                <a:spcPct val="90000"/>
              </a:lnSpc>
              <a:spcBef>
                <a:spcPts val="500"/>
              </a:spcBef>
              <a:spcAft>
                <a:spcPts val="0"/>
              </a:spcAft>
              <a:buClr>
                <a:schemeClr val="dk1"/>
              </a:buClr>
              <a:buSzPts val="1800"/>
              <a:buChar char="•"/>
              <a:defRPr/>
            </a:lvl3pPr>
            <a:lvl4pPr marL="1828251" lvl="3" indent="-342797" algn="l">
              <a:lnSpc>
                <a:spcPct val="90000"/>
              </a:lnSpc>
              <a:spcBef>
                <a:spcPts val="500"/>
              </a:spcBef>
              <a:spcAft>
                <a:spcPts val="0"/>
              </a:spcAft>
              <a:buClr>
                <a:schemeClr val="dk1"/>
              </a:buClr>
              <a:buSzPts val="1800"/>
              <a:buChar char="o"/>
              <a:defRPr/>
            </a:lvl4pPr>
            <a:lvl5pPr marL="2285314" lvl="4" indent="-342797" algn="l">
              <a:lnSpc>
                <a:spcPct val="90000"/>
              </a:lnSpc>
              <a:spcBef>
                <a:spcPts val="5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pPr lvl="0"/>
            <a:r>
              <a:rPr lang="en-US"/>
              <a:t>Click to edit Master text styles</a:t>
            </a:r>
          </a:p>
        </p:txBody>
      </p:sp>
      <p:sp>
        <p:nvSpPr>
          <p:cNvPr id="40" name="Google Shape;40;p14"/>
          <p:cNvSpPr>
            <a:spLocks noGrp="1"/>
          </p:cNvSpPr>
          <p:nvPr>
            <p:ph type="pic" idx="3"/>
          </p:nvPr>
        </p:nvSpPr>
        <p:spPr>
          <a:xfrm>
            <a:off x="5627809" y="1416051"/>
            <a:ext cx="5372289" cy="410686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Courier New"/>
              <a:buChar char="o"/>
              <a:defRPr sz="2799"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Noto Sans Symbols"/>
              <a:buChar char="▪"/>
              <a:defRPr sz="2399"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1999"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Courier New"/>
              <a:buChar char="o"/>
              <a:defRPr sz="1799"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Noto Sans Symbols"/>
              <a:buChar char="▪"/>
              <a:defRPr sz="1799"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Calibri"/>
                <a:ea typeface="Calibri"/>
                <a:cs typeface="Calibri"/>
                <a:sym typeface="Calibri"/>
              </a:defRPr>
            </a:lvl9pPr>
          </a:lstStyle>
          <a:p>
            <a:r>
              <a:rPr lang="en-US"/>
              <a:t>Click icon to add picture</a:t>
            </a:r>
            <a:endParaRPr/>
          </a:p>
        </p:txBody>
      </p:sp>
      <p:pic>
        <p:nvPicPr>
          <p:cNvPr id="41" name="Google Shape;41;p14"/>
          <p:cNvPicPr preferRelativeResize="0"/>
          <p:nvPr/>
        </p:nvPicPr>
        <p:blipFill rotWithShape="1">
          <a:blip r:embed="rId3">
            <a:alphaModFix amt="40000"/>
          </a:blip>
          <a:srcRect/>
          <a:stretch/>
        </p:blipFill>
        <p:spPr>
          <a:xfrm>
            <a:off x="156709" y="6547264"/>
            <a:ext cx="1980684" cy="274320"/>
          </a:xfrm>
          <a:prstGeom prst="rect">
            <a:avLst/>
          </a:prstGeom>
          <a:noFill/>
          <a:ln>
            <a:noFill/>
          </a:ln>
        </p:spPr>
      </p:pic>
      <p:sp>
        <p:nvSpPr>
          <p:cNvPr id="42" name="Google Shape;42;p14"/>
          <p:cNvSpPr txBox="1"/>
          <p:nvPr/>
        </p:nvSpPr>
        <p:spPr>
          <a:xfrm>
            <a:off x="8288401" y="6486304"/>
            <a:ext cx="3857537" cy="371696"/>
          </a:xfrm>
          <a:prstGeom prst="rect">
            <a:avLst/>
          </a:prstGeom>
          <a:noFill/>
          <a:ln>
            <a:noFill/>
          </a:ln>
        </p:spPr>
        <p:txBody>
          <a:bodyPr spcFirstLastPara="1" wrap="square" lIns="91401" tIns="45688" rIns="91401" bIns="45688"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pPr marL="0" marR="0" lvl="0" indent="0" algn="r" rtl="0">
                <a:lnSpc>
                  <a:spcPct val="100000"/>
                </a:lnSpc>
                <a:spcBef>
                  <a:spcPts val="0"/>
                </a:spcBef>
                <a:spcAft>
                  <a:spcPts val="0"/>
                </a:spcAft>
                <a:buClr>
                  <a:srgbClr val="888888"/>
                </a:buClr>
                <a:buSzPts val="1100"/>
                <a:buFont typeface="Open Sans"/>
                <a:buNone/>
              </a:pPr>
              <a:t>‹#›</a:t>
            </a:fld>
            <a:endParaRPr sz="1100" b="0" i="0" u="none" strike="noStrike" cap="none">
              <a:solidFill>
                <a:srgbClr val="888888"/>
              </a:solidFill>
              <a:latin typeface="Open Sans"/>
              <a:ea typeface="Open Sans"/>
              <a:cs typeface="Open Sans"/>
              <a:sym typeface="Open Sans"/>
            </a:endParaRPr>
          </a:p>
        </p:txBody>
      </p:sp>
      <p:pic>
        <p:nvPicPr>
          <p:cNvPr id="14" name="Google Shape;24;p12">
            <a:extLst>
              <a:ext uri="{FF2B5EF4-FFF2-40B4-BE49-F238E27FC236}">
                <a16:creationId xmlns:a16="http://schemas.microsoft.com/office/drawing/2014/main" id="{B2458D70-92E5-8745-93ED-78F3F48CAD01}"/>
              </a:ext>
            </a:extLst>
          </p:cNvPr>
          <p:cNvPicPr preferRelativeResize="0"/>
          <p:nvPr/>
        </p:nvPicPr>
        <p:blipFill rotWithShape="1">
          <a:blip r:embed="rId3">
            <a:alphaModFix amt="40000"/>
          </a:blip>
          <a:srcRect/>
          <a:stretch/>
        </p:blipFill>
        <p:spPr>
          <a:xfrm>
            <a:off x="156709" y="6547264"/>
            <a:ext cx="1980684" cy="274320"/>
          </a:xfrm>
          <a:prstGeom prst="rect">
            <a:avLst/>
          </a:prstGeom>
          <a:noFill/>
          <a:ln>
            <a:noFill/>
          </a:ln>
        </p:spPr>
      </p:pic>
      <p:sp>
        <p:nvSpPr>
          <p:cNvPr id="15" name="Google Shape;26;p12">
            <a:extLst>
              <a:ext uri="{FF2B5EF4-FFF2-40B4-BE49-F238E27FC236}">
                <a16:creationId xmlns:a16="http://schemas.microsoft.com/office/drawing/2014/main" id="{559B61C9-6459-EB4D-BEF5-EFEFE9651D31}"/>
              </a:ext>
            </a:extLst>
          </p:cNvPr>
          <p:cNvSpPr txBox="1"/>
          <p:nvPr/>
        </p:nvSpPr>
        <p:spPr>
          <a:xfrm>
            <a:off x="8288401" y="6486304"/>
            <a:ext cx="3857537" cy="371696"/>
          </a:xfrm>
          <a:prstGeom prst="rect">
            <a:avLst/>
          </a:prstGeom>
          <a:noFill/>
          <a:ln>
            <a:noFill/>
          </a:ln>
        </p:spPr>
        <p:txBody>
          <a:bodyPr spcFirstLastPara="1" wrap="square" lIns="91401" tIns="45688" rIns="91401" bIns="45688"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pPr marL="0" marR="0" lvl="0" indent="0" algn="r" rtl="0">
                <a:lnSpc>
                  <a:spcPct val="100000"/>
                </a:lnSpc>
                <a:spcBef>
                  <a:spcPts val="0"/>
                </a:spcBef>
                <a:spcAft>
                  <a:spcPts val="0"/>
                </a:spcAft>
                <a:buClr>
                  <a:srgbClr val="888888"/>
                </a:buClr>
                <a:buSzPts val="1100"/>
                <a:buFont typeface="Open Sans"/>
                <a:buNone/>
              </a:pPr>
              <a:t>‹#›</a:t>
            </a:fld>
            <a:endParaRPr sz="1100" b="0" i="0" u="none" strike="noStrike" cap="none">
              <a:solidFill>
                <a:srgbClr val="888888"/>
              </a:solidFill>
              <a:latin typeface="Open Sans"/>
              <a:ea typeface="Open Sans"/>
              <a:cs typeface="Open Sans"/>
              <a:sym typeface="Open Sans"/>
            </a:endParaRPr>
          </a:p>
        </p:txBody>
      </p:sp>
      <p:sp>
        <p:nvSpPr>
          <p:cNvPr id="16" name="Google Shape;28;p12">
            <a:extLst>
              <a:ext uri="{FF2B5EF4-FFF2-40B4-BE49-F238E27FC236}">
                <a16:creationId xmlns:a16="http://schemas.microsoft.com/office/drawing/2014/main" id="{18B554A2-D318-5849-BB45-3469D9E56A7E}"/>
              </a:ext>
            </a:extLst>
          </p:cNvPr>
          <p:cNvSpPr/>
          <p:nvPr/>
        </p:nvSpPr>
        <p:spPr>
          <a:xfrm>
            <a:off x="0" y="6486300"/>
            <a:ext cx="12188825"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 name="Google Shape;29;p12">
            <a:extLst>
              <a:ext uri="{FF2B5EF4-FFF2-40B4-BE49-F238E27FC236}">
                <a16:creationId xmlns:a16="http://schemas.microsoft.com/office/drawing/2014/main" id="{034EA618-4207-3E45-AF67-719B48B6757E}"/>
              </a:ext>
            </a:extLst>
          </p:cNvPr>
          <p:cNvPicPr preferRelativeResize="0"/>
          <p:nvPr/>
        </p:nvPicPr>
        <p:blipFill rotWithShape="1">
          <a:blip r:embed="rId4">
            <a:alphaModFix/>
          </a:blip>
          <a:srcRect/>
          <a:stretch/>
        </p:blipFill>
        <p:spPr>
          <a:xfrm>
            <a:off x="53862" y="6501549"/>
            <a:ext cx="1779711" cy="341200"/>
          </a:xfrm>
          <a:prstGeom prst="rect">
            <a:avLst/>
          </a:prstGeom>
          <a:noFill/>
          <a:ln>
            <a:noFill/>
          </a:ln>
        </p:spPr>
      </p:pic>
    </p:spTree>
    <p:extLst>
      <p:ext uri="{BB962C8B-B14F-4D97-AF65-F5344CB8AC3E}">
        <p14:creationId xmlns:p14="http://schemas.microsoft.com/office/powerpoint/2010/main" val="2274205893"/>
      </p:ext>
    </p:extLst>
  </p:cSld>
  <p:clrMapOvr>
    <a:masterClrMapping/>
  </p:clrMapOvr>
  <p:hf hdr="0" ftr="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43"/>
        <p:cNvGrpSpPr/>
        <p:nvPr/>
      </p:nvGrpSpPr>
      <p:grpSpPr>
        <a:xfrm>
          <a:off x="0" y="0"/>
          <a:ext cx="0" cy="0"/>
          <a:chOff x="0" y="0"/>
          <a:chExt cx="0" cy="0"/>
        </a:xfrm>
      </p:grpSpPr>
      <p:sp>
        <p:nvSpPr>
          <p:cNvPr id="44" name="Google Shape;44;p15"/>
          <p:cNvSpPr txBox="1">
            <a:spLocks noGrp="1"/>
          </p:cNvSpPr>
          <p:nvPr>
            <p:ph type="title"/>
          </p:nvPr>
        </p:nvSpPr>
        <p:spPr>
          <a:xfrm>
            <a:off x="837982" y="365127"/>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dirty="0"/>
              <a:t>Click to edit Master title style</a:t>
            </a:r>
            <a:endParaRPr dirty="0"/>
          </a:p>
        </p:txBody>
      </p:sp>
      <p:sp>
        <p:nvSpPr>
          <p:cNvPr id="45" name="Google Shape;45;p15"/>
          <p:cNvSpPr txBox="1">
            <a:spLocks noGrp="1"/>
          </p:cNvSpPr>
          <p:nvPr>
            <p:ph type="body" idx="1"/>
          </p:nvPr>
        </p:nvSpPr>
        <p:spPr>
          <a:xfrm>
            <a:off x="837982" y="1825625"/>
            <a:ext cx="10512862" cy="4351338"/>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o"/>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o"/>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pPr lvl="0"/>
            <a:r>
              <a:rPr lang="en-US"/>
              <a:t>Click to edit Master text styles</a:t>
            </a:r>
          </a:p>
        </p:txBody>
      </p:sp>
    </p:spTree>
    <p:extLst>
      <p:ext uri="{BB962C8B-B14F-4D97-AF65-F5344CB8AC3E}">
        <p14:creationId xmlns:p14="http://schemas.microsoft.com/office/powerpoint/2010/main" val="2806643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162" y="609600"/>
            <a:ext cx="10360501" cy="457200"/>
          </a:xfrm>
        </p:spPr>
        <p:txBody>
          <a:bodyPr/>
          <a:lstStyle/>
          <a:p>
            <a:r>
              <a:rPr lang="en-US"/>
              <a:t>Click to edit Master title style</a:t>
            </a:r>
          </a:p>
        </p:txBody>
      </p:sp>
      <p:sp>
        <p:nvSpPr>
          <p:cNvPr id="3" name="Text Placeholder 2"/>
          <p:cNvSpPr>
            <a:spLocks noGrp="1"/>
          </p:cNvSpPr>
          <p:nvPr>
            <p:ph type="body" sz="half" idx="1"/>
          </p:nvPr>
        </p:nvSpPr>
        <p:spPr>
          <a:xfrm>
            <a:off x="914162" y="1295400"/>
            <a:ext cx="5078677"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295400"/>
            <a:ext cx="5078677"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mn-lt"/>
                <a:ea typeface="Arial" charset="0"/>
              </a:defRPr>
            </a:lvl1pPr>
          </a:lstStyle>
          <a:p>
            <a:pPr>
              <a:defRPr/>
            </a:pPr>
            <a:endParaRPr lang="en-US" dirty="0"/>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r>
              <a:rPr lang="en-US"/>
              <a:t>       </a:t>
            </a:r>
            <a:fld id="{7FB74ED0-4E21-44E7-B6BC-4F02BDC50399}" type="slidenum">
              <a:rPr lang="en-US"/>
              <a:pPr>
                <a:defRPr/>
              </a:pPr>
              <a:t>‹#›</a:t>
            </a:fld>
            <a:endParaRPr lang="en-US"/>
          </a:p>
        </p:txBody>
      </p:sp>
    </p:spTree>
    <p:extLst>
      <p:ext uri="{BB962C8B-B14F-4D97-AF65-F5344CB8AC3E}">
        <p14:creationId xmlns:p14="http://schemas.microsoft.com/office/powerpoint/2010/main" val="3083797415"/>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7"/>
        <p:cNvGrpSpPr/>
        <p:nvPr/>
      </p:nvGrpSpPr>
      <p:grpSpPr>
        <a:xfrm>
          <a:off x="0" y="0"/>
          <a:ext cx="0" cy="0"/>
          <a:chOff x="0" y="0"/>
          <a:chExt cx="0" cy="0"/>
        </a:xfrm>
      </p:grpSpPr>
      <p:sp>
        <p:nvSpPr>
          <p:cNvPr id="48" name="Google Shape;48;p16"/>
          <p:cNvSpPr txBox="1">
            <a:spLocks noGrp="1"/>
          </p:cNvSpPr>
          <p:nvPr>
            <p:ph type="title"/>
          </p:nvPr>
        </p:nvSpPr>
        <p:spPr>
          <a:xfrm>
            <a:off x="837982" y="365127"/>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49" name="Google Shape;49;p16"/>
          <p:cNvSpPr txBox="1">
            <a:spLocks noGrp="1"/>
          </p:cNvSpPr>
          <p:nvPr>
            <p:ph type="dt" idx="10"/>
          </p:nvPr>
        </p:nvSpPr>
        <p:spPr>
          <a:xfrm>
            <a:off x="837982" y="6356352"/>
            <a:ext cx="2742486"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lang="en-US" dirty="0"/>
          </a:p>
        </p:txBody>
      </p:sp>
      <p:sp>
        <p:nvSpPr>
          <p:cNvPr id="50" name="Google Shape;50;p16"/>
          <p:cNvSpPr txBox="1">
            <a:spLocks noGrp="1"/>
          </p:cNvSpPr>
          <p:nvPr>
            <p:ph type="ftr" idx="11"/>
          </p:nvPr>
        </p:nvSpPr>
        <p:spPr>
          <a:xfrm>
            <a:off x="4037549" y="6356352"/>
            <a:ext cx="4113728"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lang="en-US"/>
          </a:p>
        </p:txBody>
      </p:sp>
      <p:sp>
        <p:nvSpPr>
          <p:cNvPr id="51" name="Google Shape;51;p16"/>
          <p:cNvSpPr txBox="1">
            <a:spLocks noGrp="1"/>
          </p:cNvSpPr>
          <p:nvPr>
            <p:ph type="sldNum" idx="12"/>
          </p:nvPr>
        </p:nvSpPr>
        <p:spPr>
          <a:xfrm>
            <a:off x="8608357" y="6356352"/>
            <a:ext cx="274248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9pPr>
          </a:lstStyle>
          <a:p>
            <a:pPr>
              <a:defRPr/>
            </a:pPr>
            <a:r>
              <a:rPr lang="en-US"/>
              <a:t>       </a:t>
            </a:r>
            <a:fld id="{B501C2B7-7C7D-406D-B55C-8D68ADCB64A8}" type="slidenum">
              <a:rPr lang="en-US" smtClean="0"/>
              <a:pPr>
                <a:defRPr/>
              </a:pPr>
              <a:t>‹#›</a:t>
            </a:fld>
            <a:endParaRPr lang="en-US"/>
          </a:p>
        </p:txBody>
      </p:sp>
    </p:spTree>
    <p:extLst>
      <p:ext uri="{BB962C8B-B14F-4D97-AF65-F5344CB8AC3E}">
        <p14:creationId xmlns:p14="http://schemas.microsoft.com/office/powerpoint/2010/main" val="60674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1" name="Google Shape;11;p10"/>
          <p:cNvSpPr txBox="1">
            <a:spLocks noGrp="1"/>
          </p:cNvSpPr>
          <p:nvPr>
            <p:ph type="body" idx="1"/>
          </p:nvPr>
        </p:nvSpPr>
        <p:spPr>
          <a:xfrm>
            <a:off x="837982" y="1825625"/>
            <a:ext cx="10512862"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Courier New"/>
              <a:buChar char="o"/>
              <a:defRPr sz="2800" b="0" i="0" u="none" strike="noStrike" cap="none">
                <a:solidFill>
                  <a:schemeClr val="dk1"/>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Noto Sans Symbols"/>
              <a:buChar char="▪"/>
              <a:defRPr sz="2400" b="0" i="0" u="none" strike="noStrike" cap="none">
                <a:solidFill>
                  <a:schemeClr val="dk1"/>
                </a:solidFill>
                <a:latin typeface="Open Sans"/>
                <a:ea typeface="Open Sans"/>
                <a:cs typeface="Open Sans"/>
                <a:sym typeface="Open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L="1828800" marR="0" lvl="3" indent="-342900" algn="l" rtl="0">
              <a:lnSpc>
                <a:spcPct val="90000"/>
              </a:lnSpc>
              <a:spcBef>
                <a:spcPts val="500"/>
              </a:spcBef>
              <a:spcAft>
                <a:spcPts val="0"/>
              </a:spcAft>
              <a:buClr>
                <a:schemeClr val="dk1"/>
              </a:buClr>
              <a:buSzPts val="1800"/>
              <a:buFont typeface="Courier New"/>
              <a:buChar char="o"/>
              <a:defRPr sz="1800" b="0" i="0" u="none" strike="noStrike" cap="none">
                <a:solidFill>
                  <a:schemeClr val="dk1"/>
                </a:solidFill>
                <a:latin typeface="Open Sans"/>
                <a:ea typeface="Open Sans"/>
                <a:cs typeface="Open Sans"/>
                <a:sym typeface="Open Sans"/>
              </a:defRPr>
            </a:lvl4pPr>
            <a:lvl5pPr marL="2286000" marR="0" lvl="4"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12" name="Google Shape;12;p10"/>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9pPr>
          </a:lstStyle>
          <a:p>
            <a:pPr>
              <a:defRPr/>
            </a:pPr>
            <a:endParaRPr lang="en-US" dirty="0"/>
          </a:p>
        </p:txBody>
      </p:sp>
      <p:sp>
        <p:nvSpPr>
          <p:cNvPr id="13" name="Google Shape;13;p10"/>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9pPr>
          </a:lstStyle>
          <a:p>
            <a:pPr>
              <a:defRPr/>
            </a:pPr>
            <a:endParaRPr lang="en-US"/>
          </a:p>
        </p:txBody>
      </p:sp>
      <p:sp>
        <p:nvSpPr>
          <p:cNvPr id="14" name="Google Shape;14;p10"/>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a:defRPr/>
            </a:pPr>
            <a:r>
              <a:rPr lang="en-US"/>
              <a:t>       </a:t>
            </a:r>
            <a:fld id="{7A894C66-3C92-40B4-8CDB-73A1BF1E3654}" type="slidenum">
              <a:rPr lang="en-US" smtClean="0"/>
              <a:pPr>
                <a:defRPr/>
              </a:pPr>
              <a:t>‹#›</a:t>
            </a:fld>
            <a:endParaRPr lang="en-US"/>
          </a:p>
        </p:txBody>
      </p:sp>
      <p:pic>
        <p:nvPicPr>
          <p:cNvPr id="7" name="Google Shape;24;p12">
            <a:extLst>
              <a:ext uri="{FF2B5EF4-FFF2-40B4-BE49-F238E27FC236}">
                <a16:creationId xmlns:a16="http://schemas.microsoft.com/office/drawing/2014/main" id="{4EC5C78E-9113-364E-9CB2-6124B159A1B7}"/>
              </a:ext>
            </a:extLst>
          </p:cNvPr>
          <p:cNvPicPr preferRelativeResize="0"/>
          <p:nvPr/>
        </p:nvPicPr>
        <p:blipFill rotWithShape="1">
          <a:blip r:embed="rId9">
            <a:alphaModFix amt="40000"/>
          </a:blip>
          <a:srcRect/>
          <a:stretch/>
        </p:blipFill>
        <p:spPr>
          <a:xfrm>
            <a:off x="156709" y="6547264"/>
            <a:ext cx="1980684" cy="274320"/>
          </a:xfrm>
          <a:prstGeom prst="rect">
            <a:avLst/>
          </a:prstGeom>
          <a:noFill/>
          <a:ln>
            <a:noFill/>
          </a:ln>
        </p:spPr>
      </p:pic>
      <p:sp>
        <p:nvSpPr>
          <p:cNvPr id="8" name="Google Shape;26;p12">
            <a:extLst>
              <a:ext uri="{FF2B5EF4-FFF2-40B4-BE49-F238E27FC236}">
                <a16:creationId xmlns:a16="http://schemas.microsoft.com/office/drawing/2014/main" id="{2A5280F9-442B-8B46-ACB7-AD7206278384}"/>
              </a:ext>
            </a:extLst>
          </p:cNvPr>
          <p:cNvSpPr txBox="1"/>
          <p:nvPr/>
        </p:nvSpPr>
        <p:spPr>
          <a:xfrm>
            <a:off x="8288401" y="6486304"/>
            <a:ext cx="3857537" cy="371696"/>
          </a:xfrm>
          <a:prstGeom prst="rect">
            <a:avLst/>
          </a:prstGeom>
          <a:noFill/>
          <a:ln>
            <a:noFill/>
          </a:ln>
        </p:spPr>
        <p:txBody>
          <a:bodyPr spcFirstLastPara="1" wrap="square" lIns="91401" tIns="45688" rIns="91401" bIns="45688"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pPr marL="0" marR="0" lvl="0" indent="0" algn="r" rtl="0">
                <a:lnSpc>
                  <a:spcPct val="100000"/>
                </a:lnSpc>
                <a:spcBef>
                  <a:spcPts val="0"/>
                </a:spcBef>
                <a:spcAft>
                  <a:spcPts val="0"/>
                </a:spcAft>
                <a:buClr>
                  <a:srgbClr val="888888"/>
                </a:buClr>
                <a:buSzPts val="1100"/>
                <a:buFont typeface="Open Sans"/>
                <a:buNone/>
              </a:pPr>
              <a:t>‹#›</a:t>
            </a:fld>
            <a:endParaRPr sz="1100" b="0" i="0" u="none" strike="noStrike" cap="none">
              <a:solidFill>
                <a:srgbClr val="888888"/>
              </a:solidFill>
              <a:latin typeface="Open Sans"/>
              <a:ea typeface="Open Sans"/>
              <a:cs typeface="Open Sans"/>
              <a:sym typeface="Open Sans"/>
            </a:endParaRPr>
          </a:p>
        </p:txBody>
      </p:sp>
      <p:sp>
        <p:nvSpPr>
          <p:cNvPr id="9" name="Google Shape;28;p12">
            <a:extLst>
              <a:ext uri="{FF2B5EF4-FFF2-40B4-BE49-F238E27FC236}">
                <a16:creationId xmlns:a16="http://schemas.microsoft.com/office/drawing/2014/main" id="{E5110BC1-0736-D64A-99CB-8BE005B2794D}"/>
              </a:ext>
            </a:extLst>
          </p:cNvPr>
          <p:cNvSpPr/>
          <p:nvPr/>
        </p:nvSpPr>
        <p:spPr>
          <a:xfrm>
            <a:off x="0" y="6486300"/>
            <a:ext cx="12188825"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 name="Google Shape;29;p12">
            <a:extLst>
              <a:ext uri="{FF2B5EF4-FFF2-40B4-BE49-F238E27FC236}">
                <a16:creationId xmlns:a16="http://schemas.microsoft.com/office/drawing/2014/main" id="{2C5887FC-C491-A241-AC64-36EEE6DE7015}"/>
              </a:ext>
            </a:extLst>
          </p:cNvPr>
          <p:cNvPicPr preferRelativeResize="0"/>
          <p:nvPr/>
        </p:nvPicPr>
        <p:blipFill rotWithShape="1">
          <a:blip r:embed="rId10">
            <a:alphaModFix/>
          </a:blip>
          <a:srcRect/>
          <a:stretch/>
        </p:blipFill>
        <p:spPr>
          <a:xfrm>
            <a:off x="53862" y="6501549"/>
            <a:ext cx="1779711" cy="341200"/>
          </a:xfrm>
          <a:prstGeom prst="rect">
            <a:avLst/>
          </a:prstGeom>
          <a:noFill/>
          <a:ln>
            <a:noFill/>
          </a:ln>
        </p:spPr>
      </p:pic>
      <p:sp>
        <p:nvSpPr>
          <p:cNvPr id="2" name="Title Placeholder 1">
            <a:extLst>
              <a:ext uri="{FF2B5EF4-FFF2-40B4-BE49-F238E27FC236}">
                <a16:creationId xmlns:a16="http://schemas.microsoft.com/office/drawing/2014/main" id="{303B0B2E-8274-EA4B-A5E5-92672D3E85BD}"/>
              </a:ext>
            </a:extLst>
          </p:cNvPr>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91058099"/>
      </p:ext>
    </p:extLst>
  </p:cSld>
  <p:clrMap bg1="lt1" tx1="dk1" bg2="dk2" tx2="lt2" accent1="accent1" accent2="accent2" accent3="accent3" accent4="accent4" accent5="accent5" accent6="accent6" hlink="hlink" folHlink="folHlink"/>
  <p:sldLayoutIdLst>
    <p:sldLayoutId id="2147483813" r:id="rId1"/>
    <p:sldLayoutId id="2147483814" r:id="rId2"/>
    <p:sldLayoutId id="2147483821" r:id="rId3"/>
    <p:sldLayoutId id="2147483816" r:id="rId4"/>
    <p:sldLayoutId id="2147483817" r:id="rId5"/>
    <p:sldLayoutId id="2147483818" r:id="rId6"/>
    <p:sldLayoutId id="2147483820" r:id="rId7"/>
  </p:sldLayoutIdLst>
  <p:hf hdr="0" ftr="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3399" b="1" i="0" u="none" strike="noStrike" cap="none">
          <a:solidFill>
            <a:srgbClr val="350660"/>
          </a:solidFill>
          <a:latin typeface="Open Sans" panose="020B0606030504020204" pitchFamily="34" charset="0"/>
          <a:ea typeface="Open Sans" panose="020B0606030504020204" pitchFamily="34" charset="0"/>
          <a:cs typeface="Open Sans" panose="020B0606030504020204" pitchFamily="34" charset="0"/>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19.emf"/><Relationship Id="rId13" Type="http://schemas.openxmlformats.org/officeDocument/2006/relationships/image" Target="../media/image24.emf"/><Relationship Id="rId3" Type="http://schemas.openxmlformats.org/officeDocument/2006/relationships/image" Target="../media/image14.emf"/><Relationship Id="rId7" Type="http://schemas.openxmlformats.org/officeDocument/2006/relationships/image" Target="../media/image18.emf"/><Relationship Id="rId12" Type="http://schemas.openxmlformats.org/officeDocument/2006/relationships/image" Target="../media/image23.emf"/><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7.emf"/><Relationship Id="rId11" Type="http://schemas.openxmlformats.org/officeDocument/2006/relationships/image" Target="../media/image22.emf"/><Relationship Id="rId5" Type="http://schemas.openxmlformats.org/officeDocument/2006/relationships/image" Target="../media/image16.emf"/><Relationship Id="rId10" Type="http://schemas.openxmlformats.org/officeDocument/2006/relationships/image" Target="../media/image21.emf"/><Relationship Id="rId4" Type="http://schemas.openxmlformats.org/officeDocument/2006/relationships/image" Target="../media/image15.emf"/><Relationship Id="rId9" Type="http://schemas.openxmlformats.org/officeDocument/2006/relationships/image" Target="../media/image20.emf"/></Relationships>
</file>

<file path=ppt/slides/_rels/slide1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28.emf"/><Relationship Id="rId4" Type="http://schemas.openxmlformats.org/officeDocument/2006/relationships/image" Target="../media/image27.emf"/></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28.emf"/><Relationship Id="rId4" Type="http://schemas.openxmlformats.org/officeDocument/2006/relationships/image" Target="../media/image27.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jpeg"/></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805477" y="2197242"/>
            <a:ext cx="3865563" cy="2033587"/>
          </a:xfrm>
          <a:prstGeom prst="rect">
            <a:avLst/>
          </a:prstGeom>
          <a:noFill/>
          <a:ln>
            <a:noFill/>
          </a:ln>
        </p:spPr>
        <p:txBody>
          <a:bodyPr spcFirstLastPara="1" wrap="square" lIns="68569" tIns="34275" rIns="68569" bIns="34275" anchor="t" anchorCtr="0">
            <a:noAutofit/>
          </a:bodyPr>
          <a:lstStyle/>
          <a:p>
            <a:pPr marL="0" indent="0">
              <a:spcBef>
                <a:spcPts val="0"/>
              </a:spcBef>
              <a:buSzPts val="4800"/>
              <a:buNone/>
            </a:pPr>
            <a:r>
              <a:rPr lang="en-US" sz="4400" b="1" dirty="0">
                <a:solidFill>
                  <a:srgbClr val="370661"/>
                </a:solidFill>
              </a:rPr>
              <a:t>Constraint Satisfaction Problems</a:t>
            </a:r>
            <a:br>
              <a:rPr lang="en-US" sz="4400" b="1" dirty="0">
                <a:solidFill>
                  <a:srgbClr val="370661"/>
                </a:solidFill>
              </a:rPr>
            </a:br>
            <a:br>
              <a:rPr lang="en-US" sz="4400" b="1" dirty="0">
                <a:solidFill>
                  <a:srgbClr val="370661"/>
                </a:solidFill>
              </a:rPr>
            </a:br>
            <a:br>
              <a:rPr lang="en-US" sz="4400" b="1" dirty="0">
                <a:solidFill>
                  <a:srgbClr val="370661"/>
                </a:solidFill>
              </a:rPr>
            </a:br>
            <a:r>
              <a:rPr lang="en-US" sz="4400" b="1" dirty="0">
                <a:solidFill>
                  <a:srgbClr val="370661"/>
                </a:solidFill>
              </a:rPr>
              <a:t>	</a:t>
            </a:r>
            <a:endParaRPr sz="4400" b="1" dirty="0">
              <a:solidFill>
                <a:srgbClr val="370661"/>
              </a:solidFill>
            </a:endParaRPr>
          </a:p>
        </p:txBody>
      </p:sp>
    </p:spTree>
    <p:extLst>
      <p:ext uri="{BB962C8B-B14F-4D97-AF65-F5344CB8AC3E}">
        <p14:creationId xmlns:p14="http://schemas.microsoft.com/office/powerpoint/2010/main" val="1566881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3" name="Picture 5" descr="austral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3699" y="1371600"/>
            <a:ext cx="3781425"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Rectangle 2"/>
          <p:cNvSpPr>
            <a:spLocks noGrp="1" noChangeArrowheads="1"/>
          </p:cNvSpPr>
          <p:nvPr>
            <p:ph type="title"/>
          </p:nvPr>
        </p:nvSpPr>
        <p:spPr/>
        <p:txBody>
          <a:bodyPr/>
          <a:lstStyle/>
          <a:p>
            <a:r>
              <a:rPr lang="en-US" altLang="en-US" dirty="0"/>
              <a:t>Example: Map-coloring</a:t>
            </a:r>
          </a:p>
        </p:txBody>
      </p:sp>
      <p:sp>
        <p:nvSpPr>
          <p:cNvPr id="17414" name="Rectangle 3"/>
          <p:cNvSpPr>
            <a:spLocks noGrp="1" noChangeArrowheads="1"/>
          </p:cNvSpPr>
          <p:nvPr>
            <p:ph type="body" idx="1"/>
          </p:nvPr>
        </p:nvSpPr>
        <p:spPr>
          <a:xfrm>
            <a:off x="837982" y="3581400"/>
            <a:ext cx="10512862" cy="2277117"/>
          </a:xfrm>
        </p:spPr>
        <p:txBody>
          <a:bodyPr>
            <a:noAutofit/>
          </a:bodyPr>
          <a:lstStyle/>
          <a:p>
            <a:pPr>
              <a:lnSpc>
                <a:spcPct val="80000"/>
              </a:lnSpc>
            </a:pPr>
            <a:endParaRPr lang="en-US" altLang="en-US" sz="2000" dirty="0">
              <a:solidFill>
                <a:schemeClr val="accent2"/>
              </a:solidFill>
            </a:endParaRPr>
          </a:p>
          <a:p>
            <a:pPr>
              <a:lnSpc>
                <a:spcPct val="80000"/>
              </a:lnSpc>
            </a:pPr>
            <a:endParaRPr lang="en-US" altLang="en-US" sz="2000" dirty="0">
              <a:solidFill>
                <a:schemeClr val="accent2"/>
              </a:solidFill>
            </a:endParaRPr>
          </a:p>
          <a:p>
            <a:pPr>
              <a:lnSpc>
                <a:spcPct val="80000"/>
              </a:lnSpc>
            </a:pPr>
            <a:r>
              <a:rPr lang="en-US" altLang="en-US" sz="2000" dirty="0">
                <a:solidFill>
                  <a:schemeClr val="accent2"/>
                </a:solidFill>
              </a:rPr>
              <a:t>Variables:	</a:t>
            </a:r>
            <a:r>
              <a:rPr lang="en-US" altLang="en-US" sz="2000" dirty="0"/>
              <a:t> </a:t>
            </a:r>
            <a:r>
              <a:rPr lang="en-US" altLang="en-US" sz="2000" i="1" dirty="0"/>
              <a:t>WA, NT, Q, NSW, V, SA, T</a:t>
            </a:r>
            <a:r>
              <a:rPr lang="en-US" altLang="en-US" sz="2000" dirty="0"/>
              <a:t> </a:t>
            </a:r>
          </a:p>
          <a:p>
            <a:pPr>
              <a:lnSpc>
                <a:spcPct val="80000"/>
              </a:lnSpc>
            </a:pPr>
            <a:r>
              <a:rPr lang="en-US" altLang="en-US" sz="2000" dirty="0">
                <a:solidFill>
                  <a:schemeClr val="accent2"/>
                </a:solidFill>
              </a:rPr>
              <a:t>Domains:	</a:t>
            </a:r>
            <a:r>
              <a:rPr lang="en-US" altLang="en-US" sz="2000" dirty="0"/>
              <a:t> </a:t>
            </a:r>
            <a:r>
              <a:rPr lang="en-US" altLang="en-US" sz="2000" i="1" dirty="0"/>
              <a:t>D</a:t>
            </a:r>
            <a:r>
              <a:rPr lang="en-US" altLang="en-US" sz="2000" i="1" baseline="-25000" dirty="0"/>
              <a:t>i</a:t>
            </a:r>
            <a:r>
              <a:rPr lang="en-US" altLang="en-US" sz="2000" dirty="0"/>
              <a:t> = {</a:t>
            </a:r>
            <a:r>
              <a:rPr lang="en-US" altLang="en-US" sz="2000" dirty="0" err="1"/>
              <a:t>red,green,blue</a:t>
            </a:r>
            <a:r>
              <a:rPr lang="en-US" altLang="en-US" sz="2000" dirty="0"/>
              <a:t>}</a:t>
            </a:r>
          </a:p>
          <a:p>
            <a:pPr>
              <a:lnSpc>
                <a:spcPct val="80000"/>
              </a:lnSpc>
            </a:pPr>
            <a:r>
              <a:rPr lang="en-US" altLang="en-US" sz="2000" dirty="0">
                <a:solidFill>
                  <a:schemeClr val="accent2"/>
                </a:solidFill>
              </a:rPr>
              <a:t>Constraints</a:t>
            </a:r>
            <a:r>
              <a:rPr lang="en-US" altLang="en-US" sz="2000" dirty="0"/>
              <a:t>: adjacent regions must have different colors</a:t>
            </a:r>
          </a:p>
          <a:p>
            <a:pPr lvl="1">
              <a:lnSpc>
                <a:spcPct val="80000"/>
              </a:lnSpc>
            </a:pPr>
            <a:r>
              <a:rPr lang="en-US" altLang="en-US" sz="2000" dirty="0"/>
              <a:t>e.g., WA </a:t>
            </a:r>
            <a:r>
              <a:rPr lang="en-US" altLang="en-US" sz="2000" dirty="0">
                <a:cs typeface="Arial" charset="0"/>
              </a:rPr>
              <a:t>≠</a:t>
            </a:r>
            <a:r>
              <a:rPr lang="en-US" altLang="en-US" sz="2000" dirty="0"/>
              <a:t> NT</a:t>
            </a:r>
          </a:p>
          <a:p>
            <a:pPr lvl="2">
              <a:lnSpc>
                <a:spcPct val="80000"/>
              </a:lnSpc>
            </a:pPr>
            <a:r>
              <a:rPr lang="en-US" altLang="en-US" dirty="0"/>
              <a:t>So (WA,NT) must be in {(</a:t>
            </a:r>
            <a:r>
              <a:rPr lang="en-US" altLang="en-US" dirty="0" err="1"/>
              <a:t>red,green</a:t>
            </a:r>
            <a:r>
              <a:rPr lang="en-US" altLang="en-US" dirty="0"/>
              <a:t>),(</a:t>
            </a:r>
            <a:r>
              <a:rPr lang="en-US" altLang="en-US" dirty="0" err="1"/>
              <a:t>red,blue</a:t>
            </a:r>
            <a:r>
              <a:rPr lang="en-US" altLang="en-US" dirty="0"/>
              <a:t>),(</a:t>
            </a:r>
            <a:r>
              <a:rPr lang="en-US" altLang="en-US" dirty="0" err="1"/>
              <a:t>green,red</a:t>
            </a:r>
            <a:r>
              <a:rPr lang="en-US" altLang="en-US" dirty="0"/>
              <a:t>), …} </a:t>
            </a:r>
          </a:p>
        </p:txBody>
      </p:sp>
    </p:spTree>
    <p:extLst>
      <p:ext uri="{BB962C8B-B14F-4D97-AF65-F5344CB8AC3E}">
        <p14:creationId xmlns:p14="http://schemas.microsoft.com/office/powerpoint/2010/main" val="3526714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Rectangle 2"/>
          <p:cNvSpPr>
            <a:spLocks noGrp="1" noChangeArrowheads="1"/>
          </p:cNvSpPr>
          <p:nvPr>
            <p:ph type="title"/>
          </p:nvPr>
        </p:nvSpPr>
        <p:spPr/>
        <p:txBody>
          <a:bodyPr/>
          <a:lstStyle/>
          <a:p>
            <a:r>
              <a:rPr lang="en-US" altLang="en-US" dirty="0"/>
              <a:t>Example: Map-coloring</a:t>
            </a:r>
          </a:p>
        </p:txBody>
      </p:sp>
      <p:sp>
        <p:nvSpPr>
          <p:cNvPr id="18438" name="Rectangle 3"/>
          <p:cNvSpPr>
            <a:spLocks noGrp="1" noChangeArrowheads="1"/>
          </p:cNvSpPr>
          <p:nvPr>
            <p:ph type="body" idx="1"/>
          </p:nvPr>
        </p:nvSpPr>
        <p:spPr>
          <a:xfrm>
            <a:off x="837982" y="4495801"/>
            <a:ext cx="10512862" cy="1362716"/>
          </a:xfrm>
        </p:spPr>
        <p:txBody>
          <a:bodyPr>
            <a:normAutofit/>
          </a:bodyPr>
          <a:lstStyle/>
          <a:p>
            <a:pPr>
              <a:buFont typeface="Symbol" pitchFamily="18" charset="2"/>
              <a:buNone/>
            </a:pPr>
            <a:r>
              <a:rPr lang="en-US" altLang="en-US" dirty="0">
                <a:solidFill>
                  <a:schemeClr val="accent2"/>
                </a:solidFill>
              </a:rPr>
              <a:t>Solutions</a:t>
            </a:r>
            <a:r>
              <a:rPr lang="en-US" altLang="en-US" dirty="0"/>
              <a:t>: </a:t>
            </a:r>
            <a:r>
              <a:rPr lang="en-US" altLang="en-US" dirty="0">
                <a:solidFill>
                  <a:srgbClr val="FF0000"/>
                </a:solidFill>
              </a:rPr>
              <a:t>complete</a:t>
            </a:r>
            <a:r>
              <a:rPr lang="en-US" altLang="en-US" dirty="0"/>
              <a:t> and </a:t>
            </a:r>
            <a:r>
              <a:rPr lang="en-US" altLang="en-US" dirty="0">
                <a:solidFill>
                  <a:srgbClr val="FF0000"/>
                </a:solidFill>
              </a:rPr>
              <a:t>consistent</a:t>
            </a:r>
            <a:r>
              <a:rPr lang="en-US" altLang="en-US" dirty="0"/>
              <a:t> assignments</a:t>
            </a:r>
          </a:p>
          <a:p>
            <a:pPr lvl="1"/>
            <a:r>
              <a:rPr lang="en-US" altLang="en-US" dirty="0"/>
              <a:t>e.g., WA = red, NT = </a:t>
            </a:r>
            <a:r>
              <a:rPr lang="en-US" altLang="en-US" dirty="0" err="1"/>
              <a:t>green,Q</a:t>
            </a:r>
            <a:r>
              <a:rPr lang="en-US" altLang="en-US" dirty="0"/>
              <a:t> = red, NSW = green,</a:t>
            </a:r>
            <a:br>
              <a:rPr lang="en-US" altLang="en-US" dirty="0"/>
            </a:br>
            <a:r>
              <a:rPr lang="en-US" altLang="en-US" dirty="0"/>
              <a:t>         V = red, SA = blue, T = green</a:t>
            </a:r>
          </a:p>
        </p:txBody>
      </p:sp>
      <p:pic>
        <p:nvPicPr>
          <p:cNvPr id="18436"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3699" y="1371601"/>
            <a:ext cx="3781425"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7752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en-US"/>
              <a:t>Benefits of CSP</a:t>
            </a:r>
          </a:p>
        </p:txBody>
      </p:sp>
      <p:sp>
        <p:nvSpPr>
          <p:cNvPr id="19459" name="Content Placeholder 2"/>
          <p:cNvSpPr>
            <a:spLocks noGrp="1"/>
          </p:cNvSpPr>
          <p:nvPr>
            <p:ph type="body" idx="1"/>
          </p:nvPr>
        </p:nvSpPr>
        <p:spPr/>
        <p:txBody>
          <a:bodyPr>
            <a:normAutofit/>
          </a:bodyPr>
          <a:lstStyle/>
          <a:p>
            <a:r>
              <a:rPr lang="en-US" altLang="en-US" dirty="0"/>
              <a:t>Clean specification of many problems, generic goal, successor function &amp; heuristics</a:t>
            </a:r>
          </a:p>
          <a:p>
            <a:pPr lvl="1"/>
            <a:r>
              <a:rPr lang="en-US" altLang="en-US" dirty="0"/>
              <a:t>Just represent problem as a CSP &amp; solve with general package</a:t>
            </a:r>
          </a:p>
          <a:p>
            <a:endParaRPr lang="en-US" altLang="en-US" sz="1100" dirty="0"/>
          </a:p>
          <a:p>
            <a:r>
              <a:rPr lang="en-US" altLang="en-US" dirty="0"/>
              <a:t>CSP “knows” which variables violate a constraint</a:t>
            </a:r>
          </a:p>
          <a:p>
            <a:pPr lvl="1"/>
            <a:r>
              <a:rPr lang="en-US" altLang="en-US" dirty="0"/>
              <a:t>And hence where to focus the search</a:t>
            </a:r>
          </a:p>
          <a:p>
            <a:pPr marL="457200" lvl="1" indent="0">
              <a:buNone/>
            </a:pPr>
            <a:endParaRPr lang="en-US" altLang="en-US" dirty="0"/>
          </a:p>
          <a:p>
            <a:r>
              <a:rPr lang="en-US" altLang="en-US" i="1" dirty="0"/>
              <a:t>CSPs: </a:t>
            </a:r>
            <a:r>
              <a:rPr lang="en-US" altLang="en-US" dirty="0"/>
              <a:t>Automatically prune off all branches that violate constraints</a:t>
            </a:r>
          </a:p>
          <a:p>
            <a:pPr lvl="1"/>
            <a:r>
              <a:rPr lang="en-US" altLang="en-US" dirty="0"/>
              <a:t>(State space search could do this only by </a:t>
            </a:r>
            <a:r>
              <a:rPr lang="en-US" altLang="en-US" i="1" dirty="0"/>
              <a:t>hand-building constraints into the successor function)</a:t>
            </a:r>
          </a:p>
          <a:p>
            <a:pPr lvl="1"/>
            <a:endParaRPr lang="en-US" altLang="en-US" sz="1200" i="1" dirty="0"/>
          </a:p>
        </p:txBody>
      </p:sp>
    </p:spTree>
    <p:extLst>
      <p:ext uri="{BB962C8B-B14F-4D97-AF65-F5344CB8AC3E}">
        <p14:creationId xmlns:p14="http://schemas.microsoft.com/office/powerpoint/2010/main" val="3206709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1"/>
          <p:cNvGrpSpPr>
            <a:grpSpLocks/>
          </p:cNvGrpSpPr>
          <p:nvPr/>
        </p:nvGrpSpPr>
        <p:grpSpPr bwMode="auto">
          <a:xfrm>
            <a:off x="7817126" y="2819400"/>
            <a:ext cx="4087814" cy="3599869"/>
            <a:chOff x="5582601" y="2362289"/>
            <a:chExt cx="3276600" cy="2809871"/>
          </a:xfrm>
        </p:grpSpPr>
        <p:pic>
          <p:nvPicPr>
            <p:cNvPr id="20488" name="Picture 5"/>
            <p:cNvPicPr>
              <a:picLocks noChangeAspect="1" noChangeArrowheads="1"/>
            </p:cNvPicPr>
            <p:nvPr/>
          </p:nvPicPr>
          <p:blipFill>
            <a:blip r:embed="rId3">
              <a:extLst>
                <a:ext uri="{28A0092B-C50C-407E-A947-70E740481C1C}">
                  <a14:useLocalDpi xmlns:a14="http://schemas.microsoft.com/office/drawing/2010/main" val="0"/>
                </a:ext>
              </a:extLst>
            </a:blip>
            <a:srcRect l="10001" t="13994" r="3999"/>
            <a:stretch>
              <a:fillRect/>
            </a:stretch>
          </p:blipFill>
          <p:spPr bwMode="auto">
            <a:xfrm>
              <a:off x="5582601" y="2362289"/>
              <a:ext cx="3276600" cy="2809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9" name="Text Box 7"/>
            <p:cNvSpPr txBox="1">
              <a:spLocks noChangeArrowheads="1"/>
            </p:cNvSpPr>
            <p:nvPr/>
          </p:nvSpPr>
          <p:spPr bwMode="auto">
            <a:xfrm rot="19839520">
              <a:off x="5942914" y="2686583"/>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WA </a:t>
              </a:r>
              <a:r>
                <a:rPr lang="en-US" altLang="en-US" sz="1200" b="0" i="1">
                  <a:sym typeface="Symbol" pitchFamily="18" charset="2"/>
                </a:rPr>
                <a:t> NT</a:t>
              </a:r>
            </a:p>
          </p:txBody>
        </p:sp>
        <p:sp>
          <p:nvSpPr>
            <p:cNvPr id="20490" name="Text Box 8"/>
            <p:cNvSpPr txBox="1">
              <a:spLocks noChangeArrowheads="1"/>
            </p:cNvSpPr>
            <p:nvPr/>
          </p:nvSpPr>
          <p:spPr bwMode="auto">
            <a:xfrm rot="1474959">
              <a:off x="6019113" y="3524782"/>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WA </a:t>
              </a:r>
              <a:r>
                <a:rPr lang="en-US" altLang="en-US" sz="1200" b="0" i="1">
                  <a:sym typeface="Symbol" pitchFamily="18" charset="2"/>
                </a:rPr>
                <a:t> SA</a:t>
              </a:r>
            </a:p>
          </p:txBody>
        </p:sp>
        <p:sp>
          <p:nvSpPr>
            <p:cNvPr id="20491" name="Text Box 10"/>
            <p:cNvSpPr txBox="1">
              <a:spLocks noChangeArrowheads="1"/>
            </p:cNvSpPr>
            <p:nvPr/>
          </p:nvSpPr>
          <p:spPr bwMode="auto">
            <a:xfrm rot="4957574">
              <a:off x="6842232" y="3158864"/>
              <a:ext cx="914399"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NT </a:t>
              </a:r>
              <a:r>
                <a:rPr lang="en-US" altLang="en-US" sz="1200" b="0" i="1">
                  <a:sym typeface="Symbol" pitchFamily="18" charset="2"/>
                </a:rPr>
                <a:t> SA</a:t>
              </a:r>
            </a:p>
          </p:txBody>
        </p:sp>
        <p:sp>
          <p:nvSpPr>
            <p:cNvPr id="20492" name="Text Box 12"/>
            <p:cNvSpPr txBox="1">
              <a:spLocks noChangeArrowheads="1"/>
            </p:cNvSpPr>
            <p:nvPr/>
          </p:nvSpPr>
          <p:spPr bwMode="auto">
            <a:xfrm rot="632895">
              <a:off x="7238314" y="2610387"/>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NT </a:t>
              </a:r>
              <a:r>
                <a:rPr lang="en-US" altLang="en-US" sz="1200" b="0" i="1">
                  <a:sym typeface="Symbol" pitchFamily="18" charset="2"/>
                </a:rPr>
                <a:t> Q</a:t>
              </a:r>
            </a:p>
          </p:txBody>
        </p:sp>
      </p:grpSp>
      <p:sp>
        <p:nvSpPr>
          <p:cNvPr id="20485" name="Rectangle 2"/>
          <p:cNvSpPr>
            <a:spLocks noGrp="1" noChangeArrowheads="1"/>
          </p:cNvSpPr>
          <p:nvPr>
            <p:ph type="title"/>
          </p:nvPr>
        </p:nvSpPr>
        <p:spPr/>
        <p:txBody>
          <a:bodyPr>
            <a:normAutofit/>
          </a:bodyPr>
          <a:lstStyle/>
          <a:p>
            <a:r>
              <a:rPr lang="en-US" altLang="en-US" dirty="0"/>
              <a:t>CSP Representations</a:t>
            </a:r>
          </a:p>
        </p:txBody>
      </p:sp>
      <p:sp>
        <p:nvSpPr>
          <p:cNvPr id="20486" name="Rectangle 3"/>
          <p:cNvSpPr>
            <a:spLocks noGrp="1" noChangeArrowheads="1"/>
          </p:cNvSpPr>
          <p:nvPr>
            <p:ph type="body" idx="1"/>
          </p:nvPr>
        </p:nvSpPr>
        <p:spPr>
          <a:xfrm>
            <a:off x="531811" y="1295400"/>
            <a:ext cx="8265669" cy="5867400"/>
          </a:xfrm>
        </p:spPr>
        <p:txBody>
          <a:bodyPr>
            <a:noAutofit/>
          </a:bodyPr>
          <a:lstStyle/>
          <a:p>
            <a:pPr>
              <a:lnSpc>
                <a:spcPct val="110000"/>
              </a:lnSpc>
            </a:pPr>
            <a:r>
              <a:rPr lang="en-US" altLang="en-US" sz="2400" b="1" i="1" dirty="0">
                <a:solidFill>
                  <a:schemeClr val="accent2"/>
                </a:solidFill>
              </a:rPr>
              <a:t>Constraint graph: </a:t>
            </a:r>
          </a:p>
          <a:p>
            <a:pPr lvl="1">
              <a:lnSpc>
                <a:spcPct val="110000"/>
              </a:lnSpc>
            </a:pPr>
            <a:r>
              <a:rPr lang="en-US" altLang="en-US" sz="2400" b="1" i="1" dirty="0">
                <a:solidFill>
                  <a:schemeClr val="accent2"/>
                </a:solidFill>
              </a:rPr>
              <a:t>nodes </a:t>
            </a:r>
            <a:r>
              <a:rPr lang="en-US" altLang="en-US" sz="2400" b="1" dirty="0"/>
              <a:t>are variables</a:t>
            </a:r>
          </a:p>
          <a:p>
            <a:pPr lvl="1">
              <a:lnSpc>
                <a:spcPct val="110000"/>
              </a:lnSpc>
            </a:pPr>
            <a:r>
              <a:rPr lang="en-US" altLang="en-US" sz="2400" b="1" i="1" dirty="0">
                <a:solidFill>
                  <a:schemeClr val="accent2"/>
                </a:solidFill>
              </a:rPr>
              <a:t>arcs </a:t>
            </a:r>
            <a:r>
              <a:rPr lang="en-US" altLang="en-US" sz="2400" b="1" dirty="0"/>
              <a:t>are  (binary)  constraints</a:t>
            </a:r>
          </a:p>
          <a:p>
            <a:pPr>
              <a:lnSpc>
                <a:spcPct val="110000"/>
              </a:lnSpc>
            </a:pPr>
            <a:r>
              <a:rPr lang="en-US" altLang="en-US" sz="2400" b="1" i="1" dirty="0">
                <a:solidFill>
                  <a:schemeClr val="accent2"/>
                </a:solidFill>
              </a:rPr>
              <a:t>Standard representation pattern: </a:t>
            </a:r>
          </a:p>
          <a:p>
            <a:pPr lvl="1">
              <a:lnSpc>
                <a:spcPct val="110000"/>
              </a:lnSpc>
            </a:pPr>
            <a:r>
              <a:rPr lang="en-US" altLang="en-US" sz="2400" b="1" dirty="0"/>
              <a:t>variables with values</a:t>
            </a:r>
            <a:endParaRPr lang="en-US" altLang="en-US" sz="2400" b="1" i="1" dirty="0">
              <a:solidFill>
                <a:schemeClr val="accent2"/>
              </a:solidFill>
              <a:cs typeface="ＭＳ Ｐゴシック" charset="-128"/>
            </a:endParaRPr>
          </a:p>
          <a:p>
            <a:pPr>
              <a:lnSpc>
                <a:spcPct val="110000"/>
              </a:lnSpc>
            </a:pPr>
            <a:r>
              <a:rPr lang="en-US" altLang="en-US" sz="2400" b="1" i="1" dirty="0">
                <a:solidFill>
                  <a:schemeClr val="accent2"/>
                </a:solidFill>
              </a:rPr>
              <a:t>Constraint graph </a:t>
            </a:r>
            <a:r>
              <a:rPr lang="en-US" altLang="en-US" sz="2400" b="1" dirty="0"/>
              <a:t>simplifies search.</a:t>
            </a:r>
          </a:p>
          <a:p>
            <a:pPr lvl="1">
              <a:lnSpc>
                <a:spcPct val="110000"/>
              </a:lnSpc>
            </a:pPr>
            <a:r>
              <a:rPr lang="en-US" altLang="en-US" sz="2400" b="1" dirty="0"/>
              <a:t>e.g. Tasmania is an independent subproblem.</a:t>
            </a:r>
          </a:p>
          <a:p>
            <a:pPr>
              <a:lnSpc>
                <a:spcPct val="110000"/>
              </a:lnSpc>
            </a:pPr>
            <a:r>
              <a:rPr lang="en-US" altLang="en-US" sz="2400" b="1" i="1" dirty="0">
                <a:solidFill>
                  <a:schemeClr val="accent2"/>
                </a:solidFill>
              </a:rPr>
              <a:t>This problem: A </a:t>
            </a:r>
            <a:r>
              <a:rPr lang="en-US" altLang="en-US" sz="2400" b="1" i="1" dirty="0">
                <a:solidFill>
                  <a:srgbClr val="00B0F0"/>
                </a:solidFill>
              </a:rPr>
              <a:t>binary</a:t>
            </a:r>
            <a:r>
              <a:rPr lang="en-US" altLang="en-US" sz="2400" b="1" i="1" dirty="0">
                <a:solidFill>
                  <a:schemeClr val="accent2"/>
                </a:solidFill>
              </a:rPr>
              <a:t> CSP: </a:t>
            </a:r>
          </a:p>
          <a:p>
            <a:pPr lvl="1">
              <a:lnSpc>
                <a:spcPct val="110000"/>
              </a:lnSpc>
            </a:pPr>
            <a:r>
              <a:rPr lang="en-US" altLang="en-US" sz="2400" b="1" dirty="0"/>
              <a:t>each constraint relates two variables</a:t>
            </a:r>
          </a:p>
          <a:p>
            <a:pPr>
              <a:lnSpc>
                <a:spcPct val="110000"/>
              </a:lnSpc>
            </a:pPr>
            <a:endParaRPr lang="en-US" altLang="en-US" sz="2400" b="1" dirty="0"/>
          </a:p>
          <a:p>
            <a:pPr>
              <a:lnSpc>
                <a:spcPct val="110000"/>
              </a:lnSpc>
            </a:pPr>
            <a:endParaRPr lang="en-US" altLang="en-US" sz="2400" b="1" dirty="0"/>
          </a:p>
        </p:txBody>
      </p:sp>
      <p:pic>
        <p:nvPicPr>
          <p:cNvPr id="20487"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8645" y="-114116"/>
            <a:ext cx="3706295" cy="3061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0684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p:cNvSpPr>
            <a:spLocks noGrp="1" noChangeArrowheads="1"/>
          </p:cNvSpPr>
          <p:nvPr>
            <p:ph type="title"/>
          </p:nvPr>
        </p:nvSpPr>
        <p:spPr/>
        <p:txBody>
          <a:bodyPr/>
          <a:lstStyle/>
          <a:p>
            <a:pPr>
              <a:lnSpc>
                <a:spcPct val="100000"/>
              </a:lnSpc>
            </a:pPr>
            <a:r>
              <a:rPr lang="en-US" altLang="en-US"/>
              <a:t>Varieties of CSPs</a:t>
            </a:r>
          </a:p>
        </p:txBody>
      </p:sp>
      <p:sp>
        <p:nvSpPr>
          <p:cNvPr id="21509" name="Rectangle 3"/>
          <p:cNvSpPr>
            <a:spLocks noGrp="1" noChangeArrowheads="1"/>
          </p:cNvSpPr>
          <p:nvPr>
            <p:ph type="body" idx="1"/>
          </p:nvPr>
        </p:nvSpPr>
        <p:spPr/>
        <p:txBody>
          <a:bodyPr>
            <a:noAutofit/>
          </a:bodyPr>
          <a:lstStyle/>
          <a:p>
            <a:pPr>
              <a:lnSpc>
                <a:spcPct val="100000"/>
              </a:lnSpc>
            </a:pPr>
            <a:r>
              <a:rPr lang="en-US" altLang="en-US" sz="2400" i="1" dirty="0">
                <a:solidFill>
                  <a:schemeClr val="accent2"/>
                </a:solidFill>
              </a:rPr>
              <a:t>Discrete variables</a:t>
            </a:r>
          </a:p>
          <a:p>
            <a:pPr lvl="1">
              <a:lnSpc>
                <a:spcPct val="100000"/>
              </a:lnSpc>
            </a:pPr>
            <a:r>
              <a:rPr lang="en-US" altLang="en-US" sz="2000" dirty="0"/>
              <a:t>finite domains:</a:t>
            </a:r>
          </a:p>
          <a:p>
            <a:pPr lvl="2">
              <a:lnSpc>
                <a:spcPct val="100000"/>
              </a:lnSpc>
            </a:pPr>
            <a:r>
              <a:rPr lang="en-US" altLang="en-US" i="1" dirty="0"/>
              <a:t>n</a:t>
            </a:r>
            <a:r>
              <a:rPr lang="en-US" altLang="en-US" dirty="0"/>
              <a:t> variables, domain size </a:t>
            </a:r>
            <a:r>
              <a:rPr lang="en-US" altLang="en-US" i="1" dirty="0"/>
              <a:t>d </a:t>
            </a:r>
            <a:r>
              <a:rPr lang="en-US" altLang="en-US" i="1" dirty="0">
                <a:sym typeface="Wingdings" charset="2"/>
              </a:rPr>
              <a:t> </a:t>
            </a:r>
            <a:r>
              <a:rPr lang="en-US" altLang="en-US" i="1" dirty="0"/>
              <a:t>O(</a:t>
            </a:r>
            <a:r>
              <a:rPr lang="en-US" altLang="en-US" i="1" dirty="0" err="1"/>
              <a:t>d</a:t>
            </a:r>
            <a:r>
              <a:rPr lang="en-US" altLang="en-US" i="1" baseline="30000" dirty="0" err="1"/>
              <a:t>n</a:t>
            </a:r>
            <a:r>
              <a:rPr lang="en-US" altLang="en-US" i="1" dirty="0"/>
              <a:t>) </a:t>
            </a:r>
            <a:r>
              <a:rPr lang="en-US" altLang="en-US" dirty="0"/>
              <a:t>complete assignments</a:t>
            </a:r>
          </a:p>
          <a:p>
            <a:pPr lvl="2">
              <a:lnSpc>
                <a:spcPct val="100000"/>
              </a:lnSpc>
            </a:pPr>
            <a:r>
              <a:rPr lang="en-US" altLang="en-US" dirty="0"/>
              <a:t>e.g., Boolean CSPs, includes Boolean </a:t>
            </a:r>
            <a:r>
              <a:rPr lang="en-US" altLang="en-US" dirty="0" err="1"/>
              <a:t>satisfiability</a:t>
            </a:r>
            <a:r>
              <a:rPr lang="en-US" altLang="en-US" dirty="0"/>
              <a:t> (NP-complete)</a:t>
            </a:r>
          </a:p>
          <a:p>
            <a:pPr lvl="1">
              <a:lnSpc>
                <a:spcPct val="100000"/>
              </a:lnSpc>
            </a:pPr>
            <a:r>
              <a:rPr lang="en-US" altLang="en-US" sz="2000" dirty="0"/>
              <a:t>infinite domains:</a:t>
            </a:r>
          </a:p>
          <a:p>
            <a:pPr lvl="2">
              <a:lnSpc>
                <a:spcPct val="100000"/>
              </a:lnSpc>
            </a:pPr>
            <a:r>
              <a:rPr lang="en-US" altLang="en-US" dirty="0"/>
              <a:t>integers, strings, etc.</a:t>
            </a:r>
          </a:p>
          <a:p>
            <a:pPr lvl="2">
              <a:lnSpc>
                <a:spcPct val="100000"/>
              </a:lnSpc>
            </a:pPr>
            <a:r>
              <a:rPr lang="en-US" altLang="en-US" dirty="0"/>
              <a:t>e.g., job scheduling, variables are start/end days for each job</a:t>
            </a:r>
          </a:p>
          <a:p>
            <a:pPr lvl="2">
              <a:lnSpc>
                <a:spcPct val="100000"/>
              </a:lnSpc>
            </a:pPr>
            <a:r>
              <a:rPr lang="en-US" altLang="en-US" dirty="0"/>
              <a:t>need a constraint language, e.g., </a:t>
            </a:r>
            <a:r>
              <a:rPr lang="en-US" altLang="en-US" i="1" dirty="0"/>
              <a:t>StartJob</a:t>
            </a:r>
            <a:r>
              <a:rPr lang="en-US" altLang="en-US" i="1" baseline="-25000" dirty="0"/>
              <a:t>1</a:t>
            </a:r>
            <a:r>
              <a:rPr lang="en-US" altLang="en-US" i="1" dirty="0"/>
              <a:t> + 5 </a:t>
            </a:r>
            <a:r>
              <a:rPr lang="en-US" altLang="en-US" i="1" dirty="0">
                <a:cs typeface="Arial" charset="0"/>
              </a:rPr>
              <a:t>≤ </a:t>
            </a:r>
            <a:r>
              <a:rPr lang="en-US" altLang="en-US" i="1" dirty="0"/>
              <a:t>StartJob</a:t>
            </a:r>
            <a:r>
              <a:rPr lang="en-US" altLang="en-US" i="1" baseline="-25000" dirty="0"/>
              <a:t>3</a:t>
            </a:r>
            <a:endParaRPr lang="en-US" altLang="en-US" i="1" dirty="0"/>
          </a:p>
          <a:p>
            <a:pPr>
              <a:lnSpc>
                <a:spcPct val="100000"/>
              </a:lnSpc>
            </a:pPr>
            <a:r>
              <a:rPr lang="en-US" altLang="en-US" sz="2400" i="1" dirty="0">
                <a:solidFill>
                  <a:schemeClr val="accent2"/>
                </a:solidFill>
              </a:rPr>
              <a:t>Continuous variables</a:t>
            </a:r>
          </a:p>
          <a:p>
            <a:pPr lvl="1">
              <a:lnSpc>
                <a:spcPct val="100000"/>
              </a:lnSpc>
            </a:pPr>
            <a:r>
              <a:rPr lang="en-US" altLang="en-US" sz="2000" dirty="0"/>
              <a:t>e.g., start/end times for Hubble Space Telescope observations</a:t>
            </a:r>
          </a:p>
          <a:p>
            <a:pPr lvl="1">
              <a:lnSpc>
                <a:spcPct val="100000"/>
              </a:lnSpc>
            </a:pPr>
            <a:r>
              <a:rPr lang="en-US" altLang="en-US" sz="2000" dirty="0"/>
              <a:t>linear constraints solvable in polynomial time by linear programming</a:t>
            </a:r>
          </a:p>
        </p:txBody>
      </p:sp>
    </p:spTree>
    <p:extLst>
      <p:ext uri="{BB962C8B-B14F-4D97-AF65-F5344CB8AC3E}">
        <p14:creationId xmlns:p14="http://schemas.microsoft.com/office/powerpoint/2010/main" val="1723943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ChangeArrowheads="1"/>
          </p:cNvSpPr>
          <p:nvPr>
            <p:ph type="title"/>
          </p:nvPr>
        </p:nvSpPr>
        <p:spPr/>
        <p:txBody>
          <a:bodyPr/>
          <a:lstStyle/>
          <a:p>
            <a:r>
              <a:rPr lang="en-US" altLang="en-US" dirty="0"/>
              <a:t>Varieties of constraints</a:t>
            </a:r>
          </a:p>
        </p:txBody>
      </p:sp>
      <p:sp>
        <p:nvSpPr>
          <p:cNvPr id="22533" name="Rectangle 3"/>
          <p:cNvSpPr>
            <a:spLocks noGrp="1" noChangeArrowheads="1"/>
          </p:cNvSpPr>
          <p:nvPr>
            <p:ph type="body" idx="1"/>
          </p:nvPr>
        </p:nvSpPr>
        <p:spPr>
          <a:xfrm>
            <a:off x="825761" y="1524000"/>
            <a:ext cx="10971430" cy="4741219"/>
          </a:xfrm>
        </p:spPr>
        <p:txBody>
          <a:bodyPr>
            <a:noAutofit/>
          </a:bodyPr>
          <a:lstStyle/>
          <a:p>
            <a:pPr>
              <a:lnSpc>
                <a:spcPct val="100000"/>
              </a:lnSpc>
            </a:pPr>
            <a:r>
              <a:rPr lang="en-US" altLang="en-US" sz="2400" i="1" dirty="0">
                <a:solidFill>
                  <a:schemeClr val="accent2"/>
                </a:solidFill>
              </a:rPr>
              <a:t>Unary </a:t>
            </a:r>
            <a:r>
              <a:rPr lang="en-US" altLang="en-US" sz="2400" dirty="0"/>
              <a:t>constraints involve a single variable, </a:t>
            </a:r>
          </a:p>
          <a:p>
            <a:pPr lvl="1">
              <a:lnSpc>
                <a:spcPct val="100000"/>
              </a:lnSpc>
            </a:pPr>
            <a:r>
              <a:rPr lang="en-US" altLang="en-US" sz="2000" dirty="0"/>
              <a:t>e.g., SA </a:t>
            </a:r>
            <a:r>
              <a:rPr lang="en-US" altLang="en-US" sz="2000" dirty="0">
                <a:cs typeface="Arial" charset="0"/>
              </a:rPr>
              <a:t>≠</a:t>
            </a:r>
            <a:r>
              <a:rPr lang="en-US" altLang="en-US" sz="2000" dirty="0"/>
              <a:t> green</a:t>
            </a:r>
          </a:p>
          <a:p>
            <a:pPr lvl="1">
              <a:lnSpc>
                <a:spcPct val="100000"/>
              </a:lnSpc>
            </a:pPr>
            <a:endParaRPr lang="en-US" altLang="en-US" sz="1800" dirty="0">
              <a:solidFill>
                <a:schemeClr val="accent2"/>
              </a:solidFill>
            </a:endParaRPr>
          </a:p>
          <a:p>
            <a:pPr>
              <a:lnSpc>
                <a:spcPct val="100000"/>
              </a:lnSpc>
            </a:pPr>
            <a:r>
              <a:rPr lang="en-US" altLang="en-US" sz="2400" i="1" dirty="0">
                <a:solidFill>
                  <a:schemeClr val="accent2"/>
                </a:solidFill>
              </a:rPr>
              <a:t>Binary </a:t>
            </a:r>
            <a:r>
              <a:rPr lang="en-US" altLang="en-US" sz="2400" dirty="0"/>
              <a:t>constraints involve pairs of variables,</a:t>
            </a:r>
          </a:p>
          <a:p>
            <a:pPr lvl="1">
              <a:lnSpc>
                <a:spcPct val="100000"/>
              </a:lnSpc>
            </a:pPr>
            <a:r>
              <a:rPr lang="en-US" altLang="en-US" sz="2000" dirty="0"/>
              <a:t>e.g., SA </a:t>
            </a:r>
            <a:r>
              <a:rPr lang="en-US" altLang="en-US" sz="2000" dirty="0">
                <a:cs typeface="Arial" charset="0"/>
              </a:rPr>
              <a:t>≠</a:t>
            </a:r>
            <a:r>
              <a:rPr lang="en-US" altLang="en-US" sz="2000" dirty="0"/>
              <a:t> WA</a:t>
            </a:r>
          </a:p>
          <a:p>
            <a:pPr lvl="1">
              <a:lnSpc>
                <a:spcPct val="100000"/>
              </a:lnSpc>
            </a:pPr>
            <a:endParaRPr lang="en-US" altLang="en-US" sz="1800" dirty="0"/>
          </a:p>
          <a:p>
            <a:pPr>
              <a:lnSpc>
                <a:spcPct val="100000"/>
              </a:lnSpc>
            </a:pPr>
            <a:r>
              <a:rPr lang="en-US" altLang="en-US" sz="2400" i="1" dirty="0">
                <a:solidFill>
                  <a:schemeClr val="accent2"/>
                </a:solidFill>
              </a:rPr>
              <a:t>Higher-order</a:t>
            </a:r>
            <a:r>
              <a:rPr lang="en-US" altLang="en-US" sz="2400" dirty="0"/>
              <a:t> constraints involve 3 or more variables</a:t>
            </a:r>
          </a:p>
          <a:p>
            <a:pPr lvl="1">
              <a:lnSpc>
                <a:spcPct val="100000"/>
              </a:lnSpc>
            </a:pPr>
            <a:r>
              <a:rPr lang="en-US" altLang="en-US" sz="2000" dirty="0"/>
              <a:t>e.g., crypt-arithmetic column constraints</a:t>
            </a:r>
          </a:p>
          <a:p>
            <a:pPr lvl="1">
              <a:lnSpc>
                <a:spcPct val="100000"/>
              </a:lnSpc>
            </a:pPr>
            <a:endParaRPr lang="en-US" altLang="en-US" sz="1800" dirty="0"/>
          </a:p>
          <a:p>
            <a:pPr>
              <a:lnSpc>
                <a:spcPct val="100000"/>
              </a:lnSpc>
            </a:pPr>
            <a:r>
              <a:rPr lang="en-US" altLang="en-US" sz="2400" i="1" dirty="0">
                <a:solidFill>
                  <a:schemeClr val="accent2"/>
                </a:solidFill>
              </a:rPr>
              <a:t>Preference </a:t>
            </a:r>
            <a:r>
              <a:rPr lang="en-US" altLang="en-US" sz="2400" dirty="0"/>
              <a:t>(soft constraints) e.g. </a:t>
            </a:r>
            <a:r>
              <a:rPr lang="en-US" altLang="en-US" sz="2400" i="1" dirty="0">
                <a:solidFill>
                  <a:schemeClr val="accent2"/>
                </a:solidFill>
              </a:rPr>
              <a:t>red</a:t>
            </a:r>
            <a:r>
              <a:rPr lang="en-US" altLang="en-US" sz="2400" dirty="0">
                <a:solidFill>
                  <a:schemeClr val="accent2"/>
                </a:solidFill>
              </a:rPr>
              <a:t> is better than </a:t>
            </a:r>
            <a:r>
              <a:rPr lang="en-US" altLang="en-US" sz="2400" i="1" dirty="0">
                <a:solidFill>
                  <a:schemeClr val="accent2"/>
                </a:solidFill>
              </a:rPr>
              <a:t>green</a:t>
            </a:r>
            <a:r>
              <a:rPr lang="en-US" altLang="en-US" sz="2400" dirty="0"/>
              <a:t> can be represented by a cost for each variable assignment </a:t>
            </a:r>
          </a:p>
          <a:p>
            <a:pPr lvl="1">
              <a:lnSpc>
                <a:spcPct val="100000"/>
              </a:lnSpc>
            </a:pPr>
            <a:r>
              <a:rPr lang="en-US" altLang="en-US" sz="2000" dirty="0">
                <a:solidFill>
                  <a:schemeClr val="accent2"/>
                </a:solidFill>
              </a:rPr>
              <a:t>Constrained optimization</a:t>
            </a:r>
            <a:r>
              <a:rPr lang="en-US" altLang="en-US" sz="2000" dirty="0"/>
              <a:t> problems.</a:t>
            </a:r>
          </a:p>
        </p:txBody>
      </p:sp>
    </p:spTree>
    <p:extLst>
      <p:ext uri="{BB962C8B-B14F-4D97-AF65-F5344CB8AC3E}">
        <p14:creationId xmlns:p14="http://schemas.microsoft.com/office/powerpoint/2010/main" val="3171849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p:txBody>
          <a:bodyPr/>
          <a:lstStyle/>
          <a:p>
            <a:r>
              <a:rPr lang="en-US" altLang="en-US" sz="2800" dirty="0"/>
              <a:t>Idea 1: CSP as a search problem</a:t>
            </a:r>
            <a:endParaRPr lang="en-US" altLang="en-US" sz="3600" dirty="0"/>
          </a:p>
        </p:txBody>
      </p:sp>
      <p:sp>
        <p:nvSpPr>
          <p:cNvPr id="24581" name="Rectangle 3"/>
          <p:cNvSpPr>
            <a:spLocks noGrp="1" noChangeArrowheads="1"/>
          </p:cNvSpPr>
          <p:nvPr>
            <p:ph type="body" idx="1"/>
          </p:nvPr>
        </p:nvSpPr>
        <p:spPr/>
        <p:txBody>
          <a:bodyPr>
            <a:normAutofit/>
          </a:bodyPr>
          <a:lstStyle/>
          <a:p>
            <a:pPr>
              <a:lnSpc>
                <a:spcPct val="100000"/>
              </a:lnSpc>
            </a:pPr>
            <a:r>
              <a:rPr lang="en-US" altLang="en-US" b="1" dirty="0"/>
              <a:t>A CSP can easily be expressed as a search problem</a:t>
            </a:r>
          </a:p>
          <a:p>
            <a:pPr lvl="1">
              <a:lnSpc>
                <a:spcPct val="100000"/>
              </a:lnSpc>
            </a:pPr>
            <a:r>
              <a:rPr lang="en-US" altLang="en-US" sz="2800" i="1" dirty="0">
                <a:solidFill>
                  <a:schemeClr val="accent2"/>
                </a:solidFill>
              </a:rPr>
              <a:t>Initial State</a:t>
            </a:r>
            <a:r>
              <a:rPr lang="en-US" altLang="en-US" i="1" dirty="0">
                <a:solidFill>
                  <a:schemeClr val="accent2"/>
                </a:solidFill>
              </a:rPr>
              <a:t>: </a:t>
            </a:r>
            <a:r>
              <a:rPr lang="en-US" altLang="en-US" dirty="0"/>
              <a:t>the empty assignment {}.</a:t>
            </a:r>
          </a:p>
          <a:p>
            <a:pPr lvl="1">
              <a:lnSpc>
                <a:spcPct val="100000"/>
              </a:lnSpc>
            </a:pPr>
            <a:r>
              <a:rPr lang="en-US" altLang="en-US" sz="2800" i="1" dirty="0">
                <a:solidFill>
                  <a:schemeClr val="accent2"/>
                </a:solidFill>
              </a:rPr>
              <a:t>Successor function</a:t>
            </a:r>
            <a:r>
              <a:rPr lang="en-US" altLang="en-US" i="1" dirty="0">
                <a:solidFill>
                  <a:schemeClr val="accent2"/>
                </a:solidFill>
              </a:rPr>
              <a:t>: </a:t>
            </a:r>
            <a:r>
              <a:rPr lang="en-US" altLang="en-US" dirty="0"/>
              <a:t>Assign value to any unassigned variable </a:t>
            </a:r>
            <a:r>
              <a:rPr lang="en-US" altLang="en-US" i="1" dirty="0"/>
              <a:t>provided that there is not a constraint conflict</a:t>
            </a:r>
            <a:r>
              <a:rPr lang="en-US" altLang="en-US" dirty="0"/>
              <a:t>.</a:t>
            </a:r>
          </a:p>
          <a:p>
            <a:pPr lvl="1">
              <a:lnSpc>
                <a:spcPct val="100000"/>
              </a:lnSpc>
            </a:pPr>
            <a:r>
              <a:rPr lang="en-US" altLang="en-US" sz="2800" i="1" dirty="0">
                <a:solidFill>
                  <a:schemeClr val="accent2"/>
                </a:solidFill>
              </a:rPr>
              <a:t>Goal test</a:t>
            </a:r>
            <a:r>
              <a:rPr lang="en-US" altLang="en-US" i="1" dirty="0">
                <a:solidFill>
                  <a:schemeClr val="accent2"/>
                </a:solidFill>
              </a:rPr>
              <a:t>: </a:t>
            </a:r>
            <a:r>
              <a:rPr lang="en-US" altLang="en-US" dirty="0"/>
              <a:t>the current assignment is complete.</a:t>
            </a:r>
          </a:p>
          <a:p>
            <a:pPr lvl="1">
              <a:lnSpc>
                <a:spcPct val="100000"/>
              </a:lnSpc>
            </a:pPr>
            <a:r>
              <a:rPr lang="en-US" altLang="en-US" sz="2800" i="1" dirty="0">
                <a:solidFill>
                  <a:schemeClr val="accent2"/>
                </a:solidFill>
              </a:rPr>
              <a:t>Path cost</a:t>
            </a:r>
            <a:r>
              <a:rPr lang="en-US" altLang="en-US" i="1" dirty="0">
                <a:solidFill>
                  <a:schemeClr val="accent2"/>
                </a:solidFill>
              </a:rPr>
              <a:t>: </a:t>
            </a:r>
            <a:r>
              <a:rPr lang="en-US" altLang="en-US" dirty="0"/>
              <a:t>a constant cost for every step.</a:t>
            </a:r>
          </a:p>
          <a:p>
            <a:pPr lvl="1">
              <a:lnSpc>
                <a:spcPct val="100000"/>
              </a:lnSpc>
            </a:pPr>
            <a:endParaRPr lang="en-US" altLang="en-US" dirty="0"/>
          </a:p>
          <a:p>
            <a:pPr>
              <a:lnSpc>
                <a:spcPct val="100000"/>
              </a:lnSpc>
            </a:pPr>
            <a:r>
              <a:rPr lang="en-US" altLang="en-US" sz="2400" b="1" dirty="0"/>
              <a:t>Solution is always found at depth </a:t>
            </a:r>
            <a:r>
              <a:rPr lang="en-US" altLang="en-US" sz="2400" b="1" i="1" dirty="0"/>
              <a:t>n</a:t>
            </a:r>
            <a:r>
              <a:rPr lang="en-US" altLang="en-US" sz="2400" b="1" dirty="0"/>
              <a:t>, for </a:t>
            </a:r>
            <a:r>
              <a:rPr lang="en-US" altLang="en-US" sz="2400" b="1" i="1" dirty="0"/>
              <a:t>n</a:t>
            </a:r>
            <a:r>
              <a:rPr lang="en-US" altLang="en-US" sz="2400" b="1" dirty="0"/>
              <a:t> variables</a:t>
            </a:r>
          </a:p>
          <a:p>
            <a:pPr lvl="1">
              <a:lnSpc>
                <a:spcPct val="100000"/>
              </a:lnSpc>
            </a:pPr>
            <a:r>
              <a:rPr lang="en-US" altLang="en-US" dirty="0"/>
              <a:t>Hence Depth First Search can be used</a:t>
            </a:r>
          </a:p>
        </p:txBody>
      </p:sp>
    </p:spTree>
    <p:extLst>
      <p:ext uri="{BB962C8B-B14F-4D97-AF65-F5344CB8AC3E}">
        <p14:creationId xmlns:p14="http://schemas.microsoft.com/office/powerpoint/2010/main" val="3071647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and branching factor</a:t>
            </a:r>
          </a:p>
        </p:txBody>
      </p:sp>
      <p:pic>
        <p:nvPicPr>
          <p:cNvPr id="7" name="Picture 6"/>
          <p:cNvPicPr>
            <a:picLocks noChangeAspect="1"/>
          </p:cNvPicPr>
          <p:nvPr/>
        </p:nvPicPr>
        <p:blipFill>
          <a:blip r:embed="rId3"/>
          <a:stretch>
            <a:fillRect/>
          </a:stretch>
        </p:blipFill>
        <p:spPr>
          <a:xfrm>
            <a:off x="1674812" y="3309619"/>
            <a:ext cx="838200" cy="660400"/>
          </a:xfrm>
          <a:prstGeom prst="rect">
            <a:avLst/>
          </a:prstGeom>
        </p:spPr>
      </p:pic>
      <p:pic>
        <p:nvPicPr>
          <p:cNvPr id="8" name="Picture 7"/>
          <p:cNvPicPr>
            <a:picLocks noChangeAspect="1"/>
          </p:cNvPicPr>
          <p:nvPr/>
        </p:nvPicPr>
        <p:blipFill>
          <a:blip r:embed="rId4"/>
          <a:stretch>
            <a:fillRect/>
          </a:stretch>
        </p:blipFill>
        <p:spPr>
          <a:xfrm>
            <a:off x="2665412" y="3292928"/>
            <a:ext cx="838200" cy="660400"/>
          </a:xfrm>
          <a:prstGeom prst="rect">
            <a:avLst/>
          </a:prstGeom>
        </p:spPr>
      </p:pic>
      <p:pic>
        <p:nvPicPr>
          <p:cNvPr id="9" name="Picture 8"/>
          <p:cNvPicPr>
            <a:picLocks noChangeAspect="1"/>
          </p:cNvPicPr>
          <p:nvPr/>
        </p:nvPicPr>
        <p:blipFill>
          <a:blip r:embed="rId5"/>
          <a:stretch>
            <a:fillRect/>
          </a:stretch>
        </p:blipFill>
        <p:spPr>
          <a:xfrm>
            <a:off x="3656012" y="3309619"/>
            <a:ext cx="838200" cy="660400"/>
          </a:xfrm>
          <a:prstGeom prst="rect">
            <a:avLst/>
          </a:prstGeom>
        </p:spPr>
      </p:pic>
      <p:grpSp>
        <p:nvGrpSpPr>
          <p:cNvPr id="11" name="Group 10"/>
          <p:cNvGrpSpPr/>
          <p:nvPr/>
        </p:nvGrpSpPr>
        <p:grpSpPr>
          <a:xfrm>
            <a:off x="5694362" y="1600200"/>
            <a:ext cx="800100" cy="723900"/>
            <a:chOff x="4171950" y="1600200"/>
            <a:chExt cx="800100" cy="723900"/>
          </a:xfrm>
        </p:grpSpPr>
        <p:pic>
          <p:nvPicPr>
            <p:cNvPr id="6" name="Picture 5"/>
            <p:cNvPicPr>
              <a:picLocks noChangeAspect="1"/>
            </p:cNvPicPr>
            <p:nvPr/>
          </p:nvPicPr>
          <p:blipFill>
            <a:blip r:embed="rId6"/>
            <a:stretch>
              <a:fillRect/>
            </a:stretch>
          </p:blipFill>
          <p:spPr>
            <a:xfrm>
              <a:off x="4171950" y="1600200"/>
              <a:ext cx="800100" cy="584200"/>
            </a:xfrm>
            <a:prstGeom prst="rect">
              <a:avLst/>
            </a:prstGeom>
          </p:spPr>
        </p:pic>
        <p:pic>
          <p:nvPicPr>
            <p:cNvPr id="10" name="Picture 9"/>
            <p:cNvPicPr>
              <a:picLocks noChangeAspect="1"/>
            </p:cNvPicPr>
            <p:nvPr/>
          </p:nvPicPr>
          <p:blipFill>
            <a:blip r:embed="rId7"/>
            <a:stretch>
              <a:fillRect/>
            </a:stretch>
          </p:blipFill>
          <p:spPr>
            <a:xfrm>
              <a:off x="4724400" y="2209800"/>
              <a:ext cx="190500" cy="114300"/>
            </a:xfrm>
            <a:prstGeom prst="rect">
              <a:avLst/>
            </a:prstGeom>
          </p:spPr>
        </p:pic>
      </p:grpSp>
      <p:grpSp>
        <p:nvGrpSpPr>
          <p:cNvPr id="14" name="Group 13"/>
          <p:cNvGrpSpPr/>
          <p:nvPr/>
        </p:nvGrpSpPr>
        <p:grpSpPr>
          <a:xfrm>
            <a:off x="4646613" y="3235778"/>
            <a:ext cx="1092725" cy="774700"/>
            <a:chOff x="3733800" y="3235778"/>
            <a:chExt cx="1092725" cy="774700"/>
          </a:xfrm>
        </p:grpSpPr>
        <p:pic>
          <p:nvPicPr>
            <p:cNvPr id="12" name="Picture 11"/>
            <p:cNvPicPr>
              <a:picLocks noChangeAspect="1"/>
            </p:cNvPicPr>
            <p:nvPr/>
          </p:nvPicPr>
          <p:blipFill>
            <a:blip r:embed="rId8"/>
            <a:stretch>
              <a:fillRect/>
            </a:stretch>
          </p:blipFill>
          <p:spPr>
            <a:xfrm>
              <a:off x="3848625" y="3235778"/>
              <a:ext cx="977900" cy="774700"/>
            </a:xfrm>
            <a:prstGeom prst="rect">
              <a:avLst/>
            </a:prstGeom>
          </p:spPr>
        </p:pic>
        <p:pic>
          <p:nvPicPr>
            <p:cNvPr id="13" name="Picture 12"/>
            <p:cNvPicPr>
              <a:picLocks noChangeAspect="1"/>
            </p:cNvPicPr>
            <p:nvPr/>
          </p:nvPicPr>
          <p:blipFill>
            <a:blip r:embed="rId9"/>
            <a:stretch>
              <a:fillRect/>
            </a:stretch>
          </p:blipFill>
          <p:spPr>
            <a:xfrm>
              <a:off x="3733800" y="3276600"/>
              <a:ext cx="444500" cy="584200"/>
            </a:xfrm>
            <a:prstGeom prst="rect">
              <a:avLst/>
            </a:prstGeom>
          </p:spPr>
        </p:pic>
      </p:grpSp>
      <p:grpSp>
        <p:nvGrpSpPr>
          <p:cNvPr id="17" name="Group 16"/>
          <p:cNvGrpSpPr/>
          <p:nvPr/>
        </p:nvGrpSpPr>
        <p:grpSpPr>
          <a:xfrm>
            <a:off x="5617638" y="3268911"/>
            <a:ext cx="991125" cy="815409"/>
            <a:chOff x="4704825" y="3268910"/>
            <a:chExt cx="991125" cy="815409"/>
          </a:xfrm>
        </p:grpSpPr>
        <p:pic>
          <p:nvPicPr>
            <p:cNvPr id="15" name="Picture 14"/>
            <p:cNvPicPr>
              <a:picLocks noChangeAspect="1"/>
            </p:cNvPicPr>
            <p:nvPr/>
          </p:nvPicPr>
          <p:blipFill>
            <a:blip r:embed="rId10"/>
            <a:stretch>
              <a:fillRect/>
            </a:stretch>
          </p:blipFill>
          <p:spPr>
            <a:xfrm>
              <a:off x="4819650" y="3309619"/>
              <a:ext cx="876300" cy="774700"/>
            </a:xfrm>
            <a:prstGeom prst="rect">
              <a:avLst/>
            </a:prstGeom>
          </p:spPr>
        </p:pic>
        <p:pic>
          <p:nvPicPr>
            <p:cNvPr id="16" name="Picture 15"/>
            <p:cNvPicPr>
              <a:picLocks noChangeAspect="1"/>
            </p:cNvPicPr>
            <p:nvPr/>
          </p:nvPicPr>
          <p:blipFill>
            <a:blip r:embed="rId9"/>
            <a:stretch>
              <a:fillRect/>
            </a:stretch>
          </p:blipFill>
          <p:spPr>
            <a:xfrm>
              <a:off x="4704825" y="3268910"/>
              <a:ext cx="444500" cy="584200"/>
            </a:xfrm>
            <a:prstGeom prst="rect">
              <a:avLst/>
            </a:prstGeom>
          </p:spPr>
        </p:pic>
      </p:grpSp>
      <p:grpSp>
        <p:nvGrpSpPr>
          <p:cNvPr id="21" name="Group 20"/>
          <p:cNvGrpSpPr/>
          <p:nvPr/>
        </p:nvGrpSpPr>
        <p:grpSpPr>
          <a:xfrm>
            <a:off x="6710362" y="3335019"/>
            <a:ext cx="800100" cy="723900"/>
            <a:chOff x="4171950" y="1600200"/>
            <a:chExt cx="800100" cy="723900"/>
          </a:xfrm>
        </p:grpSpPr>
        <p:pic>
          <p:nvPicPr>
            <p:cNvPr id="22" name="Picture 21"/>
            <p:cNvPicPr>
              <a:picLocks noChangeAspect="1"/>
            </p:cNvPicPr>
            <p:nvPr/>
          </p:nvPicPr>
          <p:blipFill>
            <a:blip r:embed="rId6"/>
            <a:stretch>
              <a:fillRect/>
            </a:stretch>
          </p:blipFill>
          <p:spPr>
            <a:xfrm>
              <a:off x="4171950" y="1600200"/>
              <a:ext cx="800100" cy="584200"/>
            </a:xfrm>
            <a:prstGeom prst="rect">
              <a:avLst/>
            </a:prstGeom>
          </p:spPr>
        </p:pic>
        <p:pic>
          <p:nvPicPr>
            <p:cNvPr id="23" name="Picture 22"/>
            <p:cNvPicPr>
              <a:picLocks noChangeAspect="1"/>
            </p:cNvPicPr>
            <p:nvPr/>
          </p:nvPicPr>
          <p:blipFill>
            <a:blip r:embed="rId7"/>
            <a:stretch>
              <a:fillRect/>
            </a:stretch>
          </p:blipFill>
          <p:spPr>
            <a:xfrm>
              <a:off x="4724400" y="2209800"/>
              <a:ext cx="190500" cy="114300"/>
            </a:xfrm>
            <a:prstGeom prst="rect">
              <a:avLst/>
            </a:prstGeom>
          </p:spPr>
        </p:pic>
      </p:grpSp>
      <p:sp>
        <p:nvSpPr>
          <p:cNvPr id="24" name="Rectangle 23"/>
          <p:cNvSpPr/>
          <p:nvPr/>
        </p:nvSpPr>
        <p:spPr bwMode="auto">
          <a:xfrm>
            <a:off x="7008812" y="3429000"/>
            <a:ext cx="128050" cy="194128"/>
          </a:xfrm>
          <a:prstGeom prst="rect">
            <a:avLst/>
          </a:prstGeom>
          <a:solidFill>
            <a:srgbClr val="FF000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pitchFamily="-107" charset="0"/>
              <a:ea typeface="Arial" pitchFamily="-107" charset="0"/>
              <a:cs typeface="Arial" pitchFamily="-107" charset="0"/>
            </a:endParaRPr>
          </a:p>
        </p:txBody>
      </p:sp>
      <p:sp>
        <p:nvSpPr>
          <p:cNvPr id="25" name="Rectangle 24"/>
          <p:cNvSpPr/>
          <p:nvPr/>
        </p:nvSpPr>
        <p:spPr bwMode="auto">
          <a:xfrm>
            <a:off x="7046387" y="3497582"/>
            <a:ext cx="128050" cy="125547"/>
          </a:xfrm>
          <a:prstGeom prst="rect">
            <a:avLst/>
          </a:prstGeom>
          <a:solidFill>
            <a:srgbClr val="FF000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pitchFamily="-107" charset="0"/>
              <a:ea typeface="Arial" pitchFamily="-107" charset="0"/>
              <a:cs typeface="Arial" pitchFamily="-107" charset="0"/>
            </a:endParaRPr>
          </a:p>
        </p:txBody>
      </p:sp>
      <p:grpSp>
        <p:nvGrpSpPr>
          <p:cNvPr id="29" name="Group 28"/>
          <p:cNvGrpSpPr/>
          <p:nvPr/>
        </p:nvGrpSpPr>
        <p:grpSpPr>
          <a:xfrm>
            <a:off x="7754054" y="3409146"/>
            <a:ext cx="951259" cy="673100"/>
            <a:chOff x="6841241" y="3409146"/>
            <a:chExt cx="951259" cy="673100"/>
          </a:xfrm>
        </p:grpSpPr>
        <p:pic>
          <p:nvPicPr>
            <p:cNvPr id="26" name="Picture 25"/>
            <p:cNvPicPr>
              <a:picLocks noChangeAspect="1"/>
            </p:cNvPicPr>
            <p:nvPr/>
          </p:nvPicPr>
          <p:blipFill>
            <a:blip r:embed="rId11"/>
            <a:stretch>
              <a:fillRect/>
            </a:stretch>
          </p:blipFill>
          <p:spPr>
            <a:xfrm>
              <a:off x="6878100" y="3409146"/>
              <a:ext cx="914400" cy="673100"/>
            </a:xfrm>
            <a:prstGeom prst="rect">
              <a:avLst/>
            </a:prstGeom>
          </p:spPr>
        </p:pic>
        <p:pic>
          <p:nvPicPr>
            <p:cNvPr id="28" name="Picture 27"/>
            <p:cNvPicPr>
              <a:picLocks noChangeAspect="1"/>
            </p:cNvPicPr>
            <p:nvPr/>
          </p:nvPicPr>
          <p:blipFill>
            <a:blip r:embed="rId12"/>
            <a:stretch>
              <a:fillRect/>
            </a:stretch>
          </p:blipFill>
          <p:spPr>
            <a:xfrm>
              <a:off x="6841241" y="3412425"/>
              <a:ext cx="558800" cy="482600"/>
            </a:xfrm>
            <a:prstGeom prst="rect">
              <a:avLst/>
            </a:prstGeom>
          </p:spPr>
        </p:pic>
      </p:grpSp>
      <p:grpSp>
        <p:nvGrpSpPr>
          <p:cNvPr id="31" name="Group 30"/>
          <p:cNvGrpSpPr/>
          <p:nvPr/>
        </p:nvGrpSpPr>
        <p:grpSpPr>
          <a:xfrm>
            <a:off x="8685212" y="3395981"/>
            <a:ext cx="938988" cy="673100"/>
            <a:chOff x="7772400" y="3395981"/>
            <a:chExt cx="938988" cy="673100"/>
          </a:xfrm>
        </p:grpSpPr>
        <p:pic>
          <p:nvPicPr>
            <p:cNvPr id="27" name="Picture 26"/>
            <p:cNvPicPr>
              <a:picLocks noChangeAspect="1"/>
            </p:cNvPicPr>
            <p:nvPr/>
          </p:nvPicPr>
          <p:blipFill>
            <a:blip r:embed="rId13"/>
            <a:stretch>
              <a:fillRect/>
            </a:stretch>
          </p:blipFill>
          <p:spPr>
            <a:xfrm>
              <a:off x="7796988" y="3395981"/>
              <a:ext cx="914400" cy="673100"/>
            </a:xfrm>
            <a:prstGeom prst="rect">
              <a:avLst/>
            </a:prstGeom>
          </p:spPr>
        </p:pic>
        <p:pic>
          <p:nvPicPr>
            <p:cNvPr id="30" name="Picture 29"/>
            <p:cNvPicPr>
              <a:picLocks noChangeAspect="1"/>
            </p:cNvPicPr>
            <p:nvPr/>
          </p:nvPicPr>
          <p:blipFill>
            <a:blip r:embed="rId12"/>
            <a:stretch>
              <a:fillRect/>
            </a:stretch>
          </p:blipFill>
          <p:spPr>
            <a:xfrm>
              <a:off x="7772400" y="3436619"/>
              <a:ext cx="558800" cy="482600"/>
            </a:xfrm>
            <a:prstGeom prst="rect">
              <a:avLst/>
            </a:prstGeom>
          </p:spPr>
        </p:pic>
      </p:grpSp>
      <p:sp>
        <p:nvSpPr>
          <p:cNvPr id="32" name="TextBox 31"/>
          <p:cNvSpPr txBox="1"/>
          <p:nvPr/>
        </p:nvSpPr>
        <p:spPr bwMode="auto">
          <a:xfrm>
            <a:off x="9904651" y="3532328"/>
            <a:ext cx="447017" cy="421000"/>
          </a:xfrm>
          <a:prstGeom prst="rect">
            <a:avLst/>
          </a:prstGeom>
          <a:noFill/>
          <a:ln w="9525">
            <a:noFill/>
            <a:round/>
            <a:headEnd/>
            <a:tailEnd/>
          </a:ln>
        </p:spPr>
        <p:txBody>
          <a:bodyPr wrap="none" lIns="81647" tIns="40824" rIns="81647" bIns="40824" rtlCol="0">
            <a:spAutoFit/>
          </a:bodyPr>
          <a:lstStyle/>
          <a:p>
            <a:pP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pPr>
            <a:r>
              <a:rPr lang="mr-IN" sz="2200" dirty="0"/>
              <a:t>…</a:t>
            </a:r>
            <a:endParaRPr lang="en-US" sz="2200" dirty="0"/>
          </a:p>
        </p:txBody>
      </p:sp>
      <p:cxnSp>
        <p:nvCxnSpPr>
          <p:cNvPr id="34" name="Straight Arrow Connector 33"/>
          <p:cNvCxnSpPr>
            <a:endCxn id="7" idx="0"/>
          </p:cNvCxnSpPr>
          <p:nvPr/>
        </p:nvCxnSpPr>
        <p:spPr bwMode="auto">
          <a:xfrm flipH="1">
            <a:off x="2093912" y="2041209"/>
            <a:ext cx="3866512" cy="1268410"/>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37" name="Straight Arrow Connector 36"/>
          <p:cNvCxnSpPr/>
          <p:nvPr/>
        </p:nvCxnSpPr>
        <p:spPr bwMode="auto">
          <a:xfrm flipH="1">
            <a:off x="3389313" y="2048538"/>
            <a:ext cx="2672825" cy="1240706"/>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41" name="Straight Arrow Connector 40"/>
          <p:cNvCxnSpPr>
            <a:endCxn id="9" idx="0"/>
          </p:cNvCxnSpPr>
          <p:nvPr/>
        </p:nvCxnSpPr>
        <p:spPr bwMode="auto">
          <a:xfrm flipH="1">
            <a:off x="4075113" y="2087819"/>
            <a:ext cx="1987025" cy="1221801"/>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44" name="Straight Arrow Connector 43"/>
          <p:cNvCxnSpPr>
            <a:stCxn id="6" idx="2"/>
            <a:endCxn id="12" idx="0"/>
          </p:cNvCxnSpPr>
          <p:nvPr/>
        </p:nvCxnSpPr>
        <p:spPr bwMode="auto">
          <a:xfrm flipH="1">
            <a:off x="5250388" y="2184400"/>
            <a:ext cx="844025" cy="1051378"/>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47" name="Straight Arrow Connector 46"/>
          <p:cNvCxnSpPr>
            <a:stCxn id="6" idx="2"/>
            <a:endCxn id="15" idx="0"/>
          </p:cNvCxnSpPr>
          <p:nvPr/>
        </p:nvCxnSpPr>
        <p:spPr bwMode="auto">
          <a:xfrm>
            <a:off x="6094412" y="2184401"/>
            <a:ext cx="76200" cy="1125219"/>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50" name="Straight Arrow Connector 49"/>
          <p:cNvCxnSpPr>
            <a:stCxn id="6" idx="2"/>
          </p:cNvCxnSpPr>
          <p:nvPr/>
        </p:nvCxnSpPr>
        <p:spPr bwMode="auto">
          <a:xfrm>
            <a:off x="6094412" y="2184401"/>
            <a:ext cx="737650" cy="1125219"/>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53" name="Straight Arrow Connector 52"/>
          <p:cNvCxnSpPr>
            <a:stCxn id="10" idx="2"/>
            <a:endCxn id="28" idx="0"/>
          </p:cNvCxnSpPr>
          <p:nvPr/>
        </p:nvCxnSpPr>
        <p:spPr bwMode="auto">
          <a:xfrm>
            <a:off x="6342063" y="2324101"/>
            <a:ext cx="1691391" cy="1088325"/>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56" name="Straight Arrow Connector 55"/>
          <p:cNvCxnSpPr>
            <a:stCxn id="10" idx="0"/>
          </p:cNvCxnSpPr>
          <p:nvPr/>
        </p:nvCxnSpPr>
        <p:spPr bwMode="auto">
          <a:xfrm>
            <a:off x="6342062" y="2209800"/>
            <a:ext cx="2622550" cy="1152072"/>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60" name="Straight Arrow Connector 59"/>
          <p:cNvCxnSpPr>
            <a:endCxn id="32" idx="0"/>
          </p:cNvCxnSpPr>
          <p:nvPr/>
        </p:nvCxnSpPr>
        <p:spPr bwMode="auto">
          <a:xfrm>
            <a:off x="6531925" y="2109654"/>
            <a:ext cx="3596235" cy="1422675"/>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sp>
        <p:nvSpPr>
          <p:cNvPr id="65" name="Rectangle 3"/>
          <p:cNvSpPr txBox="1">
            <a:spLocks noChangeArrowheads="1"/>
          </p:cNvSpPr>
          <p:nvPr/>
        </p:nvSpPr>
        <p:spPr bwMode="auto">
          <a:xfrm>
            <a:off x="1085313" y="4498400"/>
            <a:ext cx="7620000" cy="1750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rgbClr val="000099"/>
              </a:buClr>
              <a:buSzPct val="100000"/>
              <a:buFont typeface="Symbol" pitchFamily="18" charset="2"/>
              <a:buChar char="·"/>
              <a:defRPr sz="2400" b="1">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lr>
                <a:srgbClr val="000099"/>
              </a:buClr>
              <a:buSzPct val="100000"/>
              <a:buChar char="•"/>
              <a:defRPr sz="2000">
                <a:solidFill>
                  <a:schemeClr val="tx1"/>
                </a:solidFill>
                <a:latin typeface="+mn-lt"/>
                <a:ea typeface="ＭＳ Ｐゴシック" pitchFamily="-107" charset="-128"/>
              </a:defRPr>
            </a:lvl2pPr>
            <a:lvl3pPr marL="1143000" indent="-228600" algn="l" rtl="0" eaLnBrk="0" fontAlgn="base" hangingPunct="0">
              <a:spcBef>
                <a:spcPct val="20000"/>
              </a:spcBef>
              <a:spcAft>
                <a:spcPct val="0"/>
              </a:spcAft>
              <a:buClr>
                <a:srgbClr val="000099"/>
              </a:buClr>
              <a:buSzPct val="100000"/>
              <a:buChar char="—"/>
              <a:defRPr>
                <a:solidFill>
                  <a:schemeClr val="tx1"/>
                </a:solidFill>
                <a:latin typeface="+mn-lt"/>
                <a:ea typeface="ＭＳ Ｐゴシック" pitchFamily="-107" charset="-128"/>
              </a:defRPr>
            </a:lvl3pPr>
            <a:lvl4pPr marL="16002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4pPr>
            <a:lvl5pPr marL="20574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5pPr>
            <a:lvl6pPr marL="25146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6pPr>
            <a:lvl7pPr marL="29718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7pPr>
            <a:lvl8pPr marL="34290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8pPr>
            <a:lvl9pPr marL="38862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9pPr>
          </a:lstStyle>
          <a:p>
            <a:pPr>
              <a:lnSpc>
                <a:spcPct val="80000"/>
              </a:lnSpc>
            </a:pPr>
            <a:r>
              <a:rPr lang="en-US" altLang="en-US" sz="2000" dirty="0">
                <a:solidFill>
                  <a:schemeClr val="accent2"/>
                </a:solidFill>
              </a:rPr>
              <a:t>n</a:t>
            </a:r>
            <a:r>
              <a:rPr lang="en-US" altLang="en-US" sz="2000" dirty="0"/>
              <a:t> variables of domain size </a:t>
            </a:r>
            <a:r>
              <a:rPr lang="en-US" altLang="en-US" sz="2000" dirty="0">
                <a:solidFill>
                  <a:schemeClr val="accent2"/>
                </a:solidFill>
              </a:rPr>
              <a:t>d </a:t>
            </a:r>
          </a:p>
          <a:p>
            <a:pPr>
              <a:lnSpc>
                <a:spcPct val="80000"/>
              </a:lnSpc>
            </a:pPr>
            <a:r>
              <a:rPr lang="en-US" altLang="en-US" sz="2000" dirty="0"/>
              <a:t>Branching factor at the root is </a:t>
            </a:r>
            <a:r>
              <a:rPr lang="en-US" altLang="en-US" sz="2000" dirty="0">
                <a:solidFill>
                  <a:schemeClr val="accent2"/>
                </a:solidFill>
              </a:rPr>
              <a:t>n*d</a:t>
            </a:r>
          </a:p>
          <a:p>
            <a:pPr>
              <a:lnSpc>
                <a:spcPct val="80000"/>
              </a:lnSpc>
            </a:pPr>
            <a:r>
              <a:rPr lang="en-US" altLang="en-US" sz="2000" dirty="0"/>
              <a:t>Branching factor at next level is </a:t>
            </a:r>
            <a:r>
              <a:rPr lang="en-US" altLang="en-US" sz="2000" dirty="0">
                <a:solidFill>
                  <a:schemeClr val="accent2"/>
                </a:solidFill>
              </a:rPr>
              <a:t>(n-1)*d</a:t>
            </a:r>
          </a:p>
          <a:p>
            <a:pPr>
              <a:lnSpc>
                <a:spcPct val="80000"/>
              </a:lnSpc>
            </a:pPr>
            <a:r>
              <a:rPr lang="en-US" altLang="en-US" sz="2000" dirty="0">
                <a:solidFill>
                  <a:schemeClr val="accent2"/>
                </a:solidFill>
              </a:rPr>
              <a:t>Tree has n!*</a:t>
            </a:r>
            <a:r>
              <a:rPr lang="en-US" altLang="en-US" sz="2000" dirty="0" err="1">
                <a:solidFill>
                  <a:schemeClr val="accent2"/>
                </a:solidFill>
              </a:rPr>
              <a:t>d</a:t>
            </a:r>
            <a:r>
              <a:rPr lang="en-US" altLang="en-US" sz="2000" baseline="30000" dirty="0" err="1">
                <a:solidFill>
                  <a:schemeClr val="accent2"/>
                </a:solidFill>
              </a:rPr>
              <a:t>n</a:t>
            </a:r>
            <a:r>
              <a:rPr lang="en-US" altLang="en-US" sz="2000" dirty="0">
                <a:solidFill>
                  <a:schemeClr val="accent2"/>
                </a:solidFill>
              </a:rPr>
              <a:t> leaves</a:t>
            </a:r>
          </a:p>
        </p:txBody>
      </p:sp>
    </p:spTree>
    <p:extLst>
      <p:ext uri="{BB962C8B-B14F-4D97-AF65-F5344CB8AC3E}">
        <p14:creationId xmlns:p14="http://schemas.microsoft.com/office/powerpoint/2010/main" val="429334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p:txBody>
          <a:bodyPr/>
          <a:lstStyle/>
          <a:p>
            <a:r>
              <a:rPr lang="en-US" altLang="en-US" dirty="0"/>
              <a:t>Search and branching factor</a:t>
            </a:r>
          </a:p>
        </p:txBody>
      </p:sp>
      <p:sp>
        <p:nvSpPr>
          <p:cNvPr id="25605" name="Rectangle 3"/>
          <p:cNvSpPr>
            <a:spLocks noGrp="1" noChangeArrowheads="1"/>
          </p:cNvSpPr>
          <p:nvPr>
            <p:ph type="body" idx="1"/>
          </p:nvPr>
        </p:nvSpPr>
        <p:spPr>
          <a:xfrm>
            <a:off x="837982" y="3784600"/>
            <a:ext cx="10512862" cy="2844800"/>
          </a:xfrm>
        </p:spPr>
        <p:txBody>
          <a:bodyPr>
            <a:normAutofit lnSpcReduction="10000"/>
          </a:bodyPr>
          <a:lstStyle/>
          <a:p>
            <a:pPr>
              <a:lnSpc>
                <a:spcPct val="80000"/>
              </a:lnSpc>
            </a:pPr>
            <a:r>
              <a:rPr lang="en-US" altLang="en-US" sz="2400" b="1" dirty="0"/>
              <a:t>The variable assignments are </a:t>
            </a:r>
            <a:r>
              <a:rPr lang="en-US" altLang="en-US" sz="2400" i="1" dirty="0">
                <a:solidFill>
                  <a:schemeClr val="accent2"/>
                </a:solidFill>
              </a:rPr>
              <a:t>commutative</a:t>
            </a:r>
            <a:endParaRPr lang="en-US" altLang="en-US" sz="2400" dirty="0"/>
          </a:p>
          <a:p>
            <a:pPr lvl="1">
              <a:lnSpc>
                <a:spcPct val="80000"/>
              </a:lnSpc>
            </a:pPr>
            <a:r>
              <a:rPr lang="en-US" altLang="en-US" sz="2000" dirty="0" err="1"/>
              <a:t>Eg</a:t>
            </a:r>
            <a:r>
              <a:rPr lang="en-US" altLang="en-US" sz="2000" dirty="0"/>
              <a:t> </a:t>
            </a:r>
            <a:r>
              <a:rPr lang="en-US" altLang="en-US" sz="2000" i="1" dirty="0">
                <a:solidFill>
                  <a:schemeClr val="accent2"/>
                </a:solidFill>
              </a:rPr>
              <a:t>[ step 1: </a:t>
            </a:r>
            <a:r>
              <a:rPr lang="en-US" altLang="en-US" sz="2000" b="1" i="1" dirty="0">
                <a:solidFill>
                  <a:schemeClr val="accent2"/>
                </a:solidFill>
              </a:rPr>
              <a:t>WA = red</a:t>
            </a:r>
            <a:r>
              <a:rPr lang="en-US" altLang="en-US" sz="2000" i="1" dirty="0">
                <a:solidFill>
                  <a:schemeClr val="accent2"/>
                </a:solidFill>
              </a:rPr>
              <a:t>; step 2: </a:t>
            </a:r>
            <a:r>
              <a:rPr lang="en-US" altLang="en-US" sz="2000" b="1" i="1" dirty="0">
                <a:solidFill>
                  <a:schemeClr val="accent2"/>
                </a:solidFill>
              </a:rPr>
              <a:t>NT = green</a:t>
            </a:r>
            <a:r>
              <a:rPr lang="en-US" altLang="en-US" sz="2000" i="1" dirty="0">
                <a:solidFill>
                  <a:schemeClr val="accent2"/>
                </a:solidFill>
              </a:rPr>
              <a:t> ] </a:t>
            </a:r>
            <a:br>
              <a:rPr lang="en-US" altLang="en-US" sz="2000" i="1" dirty="0">
                <a:solidFill>
                  <a:schemeClr val="accent2"/>
                </a:solidFill>
              </a:rPr>
            </a:br>
            <a:r>
              <a:rPr lang="en-US" altLang="en-US" sz="2000" dirty="0"/>
              <a:t>equivalent to  </a:t>
            </a:r>
            <a:r>
              <a:rPr lang="en-US" altLang="en-US" sz="2000" i="1" dirty="0">
                <a:solidFill>
                  <a:schemeClr val="accent2"/>
                </a:solidFill>
              </a:rPr>
              <a:t>[ step 1: </a:t>
            </a:r>
            <a:r>
              <a:rPr lang="en-US" altLang="en-US" sz="2000" b="1" i="1" dirty="0">
                <a:solidFill>
                  <a:schemeClr val="accent2"/>
                </a:solidFill>
              </a:rPr>
              <a:t>NT = green</a:t>
            </a:r>
            <a:r>
              <a:rPr lang="en-US" altLang="en-US" sz="2000" i="1" dirty="0">
                <a:solidFill>
                  <a:schemeClr val="accent2"/>
                </a:solidFill>
              </a:rPr>
              <a:t>; step 2: </a:t>
            </a:r>
            <a:r>
              <a:rPr lang="en-US" altLang="en-US" sz="2000" b="1" i="1" dirty="0">
                <a:solidFill>
                  <a:schemeClr val="accent2"/>
                </a:solidFill>
              </a:rPr>
              <a:t>WA = red</a:t>
            </a:r>
            <a:r>
              <a:rPr lang="en-US" altLang="en-US" sz="2000" i="1" dirty="0">
                <a:solidFill>
                  <a:schemeClr val="accent2"/>
                </a:solidFill>
              </a:rPr>
              <a:t> ]</a:t>
            </a:r>
          </a:p>
          <a:p>
            <a:pPr lvl="1">
              <a:lnSpc>
                <a:spcPct val="80000"/>
              </a:lnSpc>
            </a:pPr>
            <a:r>
              <a:rPr lang="en-US" altLang="en-US" sz="2000" dirty="0"/>
              <a:t>Therefore, a </a:t>
            </a:r>
            <a:r>
              <a:rPr lang="en-US" altLang="en-US" sz="2000" i="1" dirty="0">
                <a:solidFill>
                  <a:schemeClr val="accent2"/>
                </a:solidFill>
              </a:rPr>
              <a:t>tree search, </a:t>
            </a:r>
            <a:r>
              <a:rPr lang="en-US" altLang="en-US" sz="2000" dirty="0"/>
              <a:t>not a </a:t>
            </a:r>
            <a:r>
              <a:rPr lang="en-US" altLang="en-US" sz="2000" i="1" dirty="0">
                <a:solidFill>
                  <a:schemeClr val="accent2"/>
                </a:solidFill>
              </a:rPr>
              <a:t>graph search</a:t>
            </a:r>
          </a:p>
          <a:p>
            <a:pPr>
              <a:lnSpc>
                <a:spcPct val="80000"/>
              </a:lnSpc>
            </a:pPr>
            <a:endParaRPr lang="en-US" altLang="en-US" sz="2400" dirty="0"/>
          </a:p>
          <a:p>
            <a:pPr>
              <a:lnSpc>
                <a:spcPct val="80000"/>
              </a:lnSpc>
            </a:pPr>
            <a:r>
              <a:rPr lang="en-US" altLang="en-US" sz="2400" b="1" dirty="0"/>
              <a:t>Only need to consider assignments to a single variable at each node</a:t>
            </a:r>
          </a:p>
          <a:p>
            <a:pPr lvl="1">
              <a:lnSpc>
                <a:spcPct val="80000"/>
              </a:lnSpc>
            </a:pPr>
            <a:r>
              <a:rPr lang="en-US" altLang="en-US" sz="2800" i="1" dirty="0">
                <a:solidFill>
                  <a:schemeClr val="accent2"/>
                </a:solidFill>
              </a:rPr>
              <a:t>b = d</a:t>
            </a:r>
            <a:r>
              <a:rPr lang="en-US" altLang="en-US" sz="1600" i="1" dirty="0">
                <a:solidFill>
                  <a:schemeClr val="accent2"/>
                </a:solidFill>
              </a:rPr>
              <a:t>  </a:t>
            </a:r>
            <a:r>
              <a:rPr lang="en-US" altLang="en-US" sz="2800" dirty="0"/>
              <a:t>and there are </a:t>
            </a:r>
            <a:r>
              <a:rPr lang="en-US" altLang="en-US" sz="2800" i="1" dirty="0" err="1">
                <a:solidFill>
                  <a:schemeClr val="accent2"/>
                </a:solidFill>
              </a:rPr>
              <a:t>d</a:t>
            </a:r>
            <a:r>
              <a:rPr lang="en-US" altLang="en-US" sz="2800" i="1" baseline="30000" dirty="0" err="1">
                <a:solidFill>
                  <a:schemeClr val="accent2"/>
                </a:solidFill>
              </a:rPr>
              <a:t>n</a:t>
            </a:r>
            <a:r>
              <a:rPr lang="en-US" altLang="en-US" sz="2800" dirty="0"/>
              <a:t> leaves </a:t>
            </a:r>
            <a:r>
              <a:rPr lang="en-US" altLang="en-US" sz="2800" i="1" dirty="0"/>
              <a:t>(n variables, domain size d )</a:t>
            </a:r>
          </a:p>
          <a:p>
            <a:pPr lvl="1">
              <a:lnSpc>
                <a:spcPct val="80000"/>
              </a:lnSpc>
            </a:pPr>
            <a:endParaRPr lang="en-US" altLang="en-US" sz="2800" dirty="0"/>
          </a:p>
          <a:p>
            <a:pPr>
              <a:lnSpc>
                <a:spcPct val="80000"/>
              </a:lnSpc>
            </a:pPr>
            <a:endParaRPr lang="en-US" altLang="en-US" sz="2400" dirty="0"/>
          </a:p>
          <a:p>
            <a:pPr lvl="1">
              <a:lnSpc>
                <a:spcPct val="80000"/>
              </a:lnSpc>
            </a:pPr>
            <a:endParaRPr lang="en-US" altLang="en-US" sz="2000" dirty="0"/>
          </a:p>
        </p:txBody>
      </p:sp>
      <p:pic>
        <p:nvPicPr>
          <p:cNvPr id="2" name="Picture 1"/>
          <p:cNvPicPr>
            <a:picLocks noChangeAspect="1"/>
          </p:cNvPicPr>
          <p:nvPr/>
        </p:nvPicPr>
        <p:blipFill>
          <a:blip r:embed="rId3"/>
          <a:stretch>
            <a:fillRect/>
          </a:stretch>
        </p:blipFill>
        <p:spPr>
          <a:xfrm>
            <a:off x="4265612" y="1244600"/>
            <a:ext cx="3657600" cy="2540000"/>
          </a:xfrm>
          <a:prstGeom prst="rect">
            <a:avLst/>
          </a:prstGeom>
        </p:spPr>
      </p:pic>
    </p:spTree>
    <p:extLst>
      <p:ext uri="{BB962C8B-B14F-4D97-AF65-F5344CB8AC3E}">
        <p14:creationId xmlns:p14="http://schemas.microsoft.com/office/powerpoint/2010/main" val="4135502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p:txBody>
          <a:bodyPr/>
          <a:lstStyle/>
          <a:p>
            <a:r>
              <a:rPr lang="en-US" altLang="en-US" dirty="0"/>
              <a:t>Search and </a:t>
            </a:r>
            <a:r>
              <a:rPr lang="en-US" altLang="en-US" i="1" dirty="0"/>
              <a:t>Backtracking</a:t>
            </a:r>
            <a:r>
              <a:rPr lang="en-US" altLang="en-US" dirty="0"/>
              <a:t> </a:t>
            </a:r>
          </a:p>
        </p:txBody>
      </p:sp>
      <p:sp>
        <p:nvSpPr>
          <p:cNvPr id="25605" name="Rectangle 3"/>
          <p:cNvSpPr>
            <a:spLocks noGrp="1" noChangeArrowheads="1"/>
          </p:cNvSpPr>
          <p:nvPr>
            <p:ph type="body" idx="1"/>
          </p:nvPr>
        </p:nvSpPr>
        <p:spPr/>
        <p:txBody>
          <a:bodyPr>
            <a:normAutofit/>
          </a:bodyPr>
          <a:lstStyle/>
          <a:p>
            <a:pPr>
              <a:lnSpc>
                <a:spcPct val="100000"/>
              </a:lnSpc>
            </a:pPr>
            <a:r>
              <a:rPr lang="en-US" altLang="en-US" sz="2000" b="1" dirty="0"/>
              <a:t>Depth-first search for CSPs with single-variable assignments is called </a:t>
            </a:r>
            <a:r>
              <a:rPr lang="en-US" altLang="en-US" sz="2000" b="1" i="1" dirty="0">
                <a:solidFill>
                  <a:schemeClr val="accent2"/>
                </a:solidFill>
              </a:rPr>
              <a:t>backtracking </a:t>
            </a:r>
            <a:r>
              <a:rPr lang="en-US" altLang="en-US" sz="2000" b="1" dirty="0"/>
              <a:t>search</a:t>
            </a:r>
          </a:p>
          <a:p>
            <a:pPr>
              <a:lnSpc>
                <a:spcPct val="100000"/>
              </a:lnSpc>
            </a:pPr>
            <a:r>
              <a:rPr lang="en-US" altLang="en-US" sz="2000" b="1" dirty="0"/>
              <a:t>The term backtracking search is used for a depth-first search that chooses values for  one variable at a time and backtracks when a variable has no legal values left to assign. </a:t>
            </a:r>
          </a:p>
          <a:p>
            <a:pPr>
              <a:lnSpc>
                <a:spcPct val="100000"/>
              </a:lnSpc>
            </a:pPr>
            <a:r>
              <a:rPr lang="en-US" altLang="en-US" sz="2000" b="1" dirty="0"/>
              <a:t>Backtracking search is the basic </a:t>
            </a:r>
            <a:r>
              <a:rPr lang="en-US" altLang="en-US" sz="2000" b="1" i="1" dirty="0"/>
              <a:t>uninformed</a:t>
            </a:r>
            <a:r>
              <a:rPr lang="en-US" altLang="en-US" sz="2000" b="1" dirty="0"/>
              <a:t> algorithm for CSPs</a:t>
            </a:r>
          </a:p>
          <a:p>
            <a:pPr>
              <a:lnSpc>
                <a:spcPct val="100000"/>
              </a:lnSpc>
            </a:pPr>
            <a:endParaRPr lang="en-US" altLang="en-US" sz="2000" b="1" dirty="0"/>
          </a:p>
          <a:p>
            <a:pPr>
              <a:lnSpc>
                <a:spcPct val="100000"/>
              </a:lnSpc>
            </a:pPr>
            <a:endParaRPr lang="en-US" altLang="en-US" sz="2000" b="1" dirty="0"/>
          </a:p>
        </p:txBody>
      </p:sp>
    </p:spTree>
    <p:extLst>
      <p:ext uri="{BB962C8B-B14F-4D97-AF65-F5344CB8AC3E}">
        <p14:creationId xmlns:p14="http://schemas.microsoft.com/office/powerpoint/2010/main" val="2146108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Content Placeholder 2"/>
          <p:cNvSpPr>
            <a:spLocks noGrp="1"/>
          </p:cNvSpPr>
          <p:nvPr>
            <p:ph type="body" idx="4294967295"/>
          </p:nvPr>
        </p:nvSpPr>
        <p:spPr>
          <a:xfrm>
            <a:off x="400050" y="962025"/>
            <a:ext cx="10552113" cy="4106863"/>
          </a:xfrm>
        </p:spPr>
        <p:txBody>
          <a:bodyPr>
            <a:noAutofit/>
          </a:bodyPr>
          <a:lstStyle/>
          <a:p>
            <a:pPr eaLnBrk="1" hangingPunct="1"/>
            <a:r>
              <a:rPr lang="en-US" sz="2000" b="1" dirty="0"/>
              <a:t>Assumptions about the world: a single agent, deterministic actions, fully observed state, discrete state space</a:t>
            </a:r>
          </a:p>
          <a:p>
            <a:pPr lvl="1"/>
            <a:endParaRPr lang="en-US" sz="2000" dirty="0"/>
          </a:p>
          <a:p>
            <a:pPr eaLnBrk="1" hangingPunct="1"/>
            <a:r>
              <a:rPr lang="en-US" sz="2000" b="1" dirty="0"/>
              <a:t>Planning: sequences of actions</a:t>
            </a:r>
          </a:p>
          <a:p>
            <a:pPr lvl="1" eaLnBrk="1" hangingPunct="1"/>
            <a:r>
              <a:rPr lang="en-US" sz="2000" dirty="0"/>
              <a:t>The path to the goal is the important thing</a:t>
            </a:r>
          </a:p>
          <a:p>
            <a:pPr lvl="1" eaLnBrk="1" hangingPunct="1"/>
            <a:r>
              <a:rPr lang="en-US" sz="2000" dirty="0"/>
              <a:t>Paths have various costs, depths</a:t>
            </a:r>
          </a:p>
          <a:p>
            <a:pPr lvl="1" eaLnBrk="1" hangingPunct="1"/>
            <a:r>
              <a:rPr lang="en-US" sz="2000" dirty="0"/>
              <a:t>Heuristics give problem-specific guidance</a:t>
            </a:r>
          </a:p>
          <a:p>
            <a:pPr lvl="1" eaLnBrk="1" hangingPunct="1"/>
            <a:endParaRPr lang="en-US" sz="2000" dirty="0"/>
          </a:p>
          <a:p>
            <a:pPr eaLnBrk="1" hangingPunct="1"/>
            <a:r>
              <a:rPr lang="en-US" sz="2000" b="1" dirty="0"/>
              <a:t>Identification: assignments to variables</a:t>
            </a:r>
          </a:p>
          <a:p>
            <a:pPr lvl="1" eaLnBrk="1" hangingPunct="1"/>
            <a:r>
              <a:rPr lang="en-US" sz="2000" dirty="0"/>
              <a:t>The goal itself is important, not the path</a:t>
            </a:r>
          </a:p>
          <a:p>
            <a:pPr lvl="1" eaLnBrk="1" hangingPunct="1"/>
            <a:r>
              <a:rPr lang="en-US" sz="2000" dirty="0"/>
              <a:t>All paths at the same depth (for some formulations)</a:t>
            </a:r>
          </a:p>
          <a:p>
            <a:pPr lvl="1" eaLnBrk="1" hangingPunct="1"/>
            <a:r>
              <a:rPr lang="en-US" sz="2000" dirty="0"/>
              <a:t>CSPs are specialized for identification problems</a:t>
            </a:r>
          </a:p>
        </p:txBody>
      </p:sp>
      <p:sp>
        <p:nvSpPr>
          <p:cNvPr id="6" name="Text Placeholder 5">
            <a:extLst>
              <a:ext uri="{FF2B5EF4-FFF2-40B4-BE49-F238E27FC236}">
                <a16:creationId xmlns:a16="http://schemas.microsoft.com/office/drawing/2014/main" id="{22B88E53-DFC4-7F46-B447-527D0C83D0A6}"/>
              </a:ext>
            </a:extLst>
          </p:cNvPr>
          <p:cNvSpPr>
            <a:spLocks noGrp="1"/>
          </p:cNvSpPr>
          <p:nvPr>
            <p:ph type="body" idx="4294967295"/>
          </p:nvPr>
        </p:nvSpPr>
        <p:spPr>
          <a:xfrm>
            <a:off x="393971" y="311152"/>
            <a:ext cx="10552451" cy="651000"/>
          </a:xfrm>
        </p:spPr>
        <p:txBody>
          <a:bodyPr>
            <a:noAutofit/>
          </a:bodyPr>
          <a:lstStyle/>
          <a:p>
            <a:pPr marL="50800" indent="0">
              <a:buNone/>
            </a:pPr>
            <a:r>
              <a:rPr lang="en-US" sz="3400" dirty="0"/>
              <a:t>What is Search For?</a:t>
            </a:r>
          </a:p>
        </p:txBody>
      </p:sp>
      <p:pic>
        <p:nvPicPr>
          <p:cNvPr id="1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9131" y="2144778"/>
            <a:ext cx="3251713" cy="2057400"/>
          </a:xfrm>
          <a:prstGeom prst="rect">
            <a:avLst/>
          </a:prstGeom>
          <a:noFill/>
          <a:ln w="9525">
            <a:noFill/>
            <a:miter lim="800000"/>
            <a:headEnd/>
            <a:tailEnd/>
          </a:ln>
        </p:spPr>
      </p:pic>
      <p:pic>
        <p:nvPicPr>
          <p:cNvPr id="4" name="Picture 3"/>
          <p:cNvPicPr>
            <a:picLocks noChangeAspect="1"/>
          </p:cNvPicPr>
          <p:nvPr/>
        </p:nvPicPr>
        <p:blipFill>
          <a:blip r:embed="rId4"/>
          <a:stretch>
            <a:fillRect/>
          </a:stretch>
        </p:blipFill>
        <p:spPr>
          <a:xfrm>
            <a:off x="7959941" y="3954528"/>
            <a:ext cx="3390902" cy="1695451"/>
          </a:xfrm>
          <a:prstGeom prst="rect">
            <a:avLst/>
          </a:prstGeom>
        </p:spPr>
      </p:pic>
    </p:spTree>
    <p:extLst>
      <p:ext uri="{BB962C8B-B14F-4D97-AF65-F5344CB8AC3E}">
        <p14:creationId xmlns:p14="http://schemas.microsoft.com/office/powerpoint/2010/main" val="1450367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2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2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2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2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165476" y="1619250"/>
            <a:ext cx="5857875" cy="3619500"/>
            <a:chOff x="1643063" y="1619250"/>
            <a:chExt cx="5857875" cy="3619500"/>
          </a:xfrm>
        </p:grpSpPr>
        <p:grpSp>
          <p:nvGrpSpPr>
            <p:cNvPr id="15" name="Group 14"/>
            <p:cNvGrpSpPr/>
            <p:nvPr/>
          </p:nvGrpSpPr>
          <p:grpSpPr>
            <a:xfrm>
              <a:off x="1643063" y="1619250"/>
              <a:ext cx="5857875" cy="3619500"/>
              <a:chOff x="1643063" y="1619250"/>
              <a:chExt cx="5857875" cy="3619500"/>
            </a:xfrm>
          </p:grpSpPr>
          <p:pic>
            <p:nvPicPr>
              <p:cNvPr id="16" name="Picture 3" descr="backtrack-progress4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063" y="1619250"/>
                <a:ext cx="5857875"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p:nvPicPr>
            <p:blipFill>
              <a:blip r:embed="rId4"/>
              <a:stretch>
                <a:fillRect/>
              </a:stretch>
            </p:blipFill>
            <p:spPr>
              <a:xfrm>
                <a:off x="1828800" y="4509770"/>
                <a:ext cx="1028700" cy="698500"/>
              </a:xfrm>
              <a:prstGeom prst="rect">
                <a:avLst/>
              </a:prstGeom>
            </p:spPr>
          </p:pic>
        </p:grpSp>
        <p:pic>
          <p:nvPicPr>
            <p:cNvPr id="3" name="Picture 2"/>
            <p:cNvPicPr>
              <a:picLocks noChangeAspect="1"/>
            </p:cNvPicPr>
            <p:nvPr/>
          </p:nvPicPr>
          <p:blipFill>
            <a:blip r:embed="rId5"/>
            <a:stretch>
              <a:fillRect/>
            </a:stretch>
          </p:blipFill>
          <p:spPr>
            <a:xfrm>
              <a:off x="3143202" y="4519611"/>
              <a:ext cx="1028700" cy="698500"/>
            </a:xfrm>
            <a:prstGeom prst="rect">
              <a:avLst/>
            </a:prstGeom>
          </p:spPr>
        </p:pic>
      </p:grpSp>
      <p:sp>
        <p:nvSpPr>
          <p:cNvPr id="30724" name="Rectangle 2"/>
          <p:cNvSpPr>
            <a:spLocks noGrp="1" noChangeArrowheads="1"/>
          </p:cNvSpPr>
          <p:nvPr>
            <p:ph type="title"/>
          </p:nvPr>
        </p:nvSpPr>
        <p:spPr/>
        <p:txBody>
          <a:bodyPr/>
          <a:lstStyle/>
          <a:p>
            <a:r>
              <a:rPr lang="en-US" altLang="en-US"/>
              <a:t>Backtracking example</a:t>
            </a:r>
          </a:p>
        </p:txBody>
      </p:sp>
      <p:pic>
        <p:nvPicPr>
          <p:cNvPr id="8" name="Picture 4" descr="australia-solu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04212" y="312739"/>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bwMode="auto">
          <a:xfrm>
            <a:off x="5713412" y="2362200"/>
            <a:ext cx="25146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0" name="Rectangle 9"/>
          <p:cNvSpPr/>
          <p:nvPr/>
        </p:nvSpPr>
        <p:spPr bwMode="auto">
          <a:xfrm>
            <a:off x="5072808" y="3219447"/>
            <a:ext cx="2317004"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1" name="Rectangle 10"/>
          <p:cNvSpPr/>
          <p:nvPr/>
        </p:nvSpPr>
        <p:spPr bwMode="auto">
          <a:xfrm>
            <a:off x="4479877" y="4220849"/>
            <a:ext cx="25146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2" name="Rectangle 11"/>
          <p:cNvSpPr/>
          <p:nvPr/>
        </p:nvSpPr>
        <p:spPr bwMode="auto">
          <a:xfrm>
            <a:off x="3357936" y="4238625"/>
            <a:ext cx="25146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3" name="Rectangle 12"/>
          <p:cNvSpPr/>
          <p:nvPr/>
        </p:nvSpPr>
        <p:spPr bwMode="auto">
          <a:xfrm>
            <a:off x="2741613" y="3262310"/>
            <a:ext cx="3292031" cy="2195515"/>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4" name="Rectangle 13"/>
          <p:cNvSpPr/>
          <p:nvPr/>
        </p:nvSpPr>
        <p:spPr bwMode="auto">
          <a:xfrm>
            <a:off x="2132013" y="2243132"/>
            <a:ext cx="4149234" cy="3395668"/>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Tree>
    <p:extLst>
      <p:ext uri="{BB962C8B-B14F-4D97-AF65-F5344CB8AC3E}">
        <p14:creationId xmlns:p14="http://schemas.microsoft.com/office/powerpoint/2010/main" val="2130330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3165476" y="1619250"/>
            <a:ext cx="5857875" cy="3619500"/>
            <a:chOff x="1643063" y="1619250"/>
            <a:chExt cx="5857875" cy="3619500"/>
          </a:xfrm>
        </p:grpSpPr>
        <p:grpSp>
          <p:nvGrpSpPr>
            <p:cNvPr id="14" name="Group 13"/>
            <p:cNvGrpSpPr/>
            <p:nvPr/>
          </p:nvGrpSpPr>
          <p:grpSpPr>
            <a:xfrm>
              <a:off x="1643063" y="1619250"/>
              <a:ext cx="5857875" cy="3619500"/>
              <a:chOff x="1643063" y="1619250"/>
              <a:chExt cx="5857875" cy="3619500"/>
            </a:xfrm>
          </p:grpSpPr>
          <p:pic>
            <p:nvPicPr>
              <p:cNvPr id="16" name="Picture 3" descr="backtrack-progress4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063" y="1619250"/>
                <a:ext cx="5857875"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p:nvPicPr>
            <p:blipFill>
              <a:blip r:embed="rId4"/>
              <a:stretch>
                <a:fillRect/>
              </a:stretch>
            </p:blipFill>
            <p:spPr>
              <a:xfrm>
                <a:off x="1828800" y="4509770"/>
                <a:ext cx="1028700" cy="698500"/>
              </a:xfrm>
              <a:prstGeom prst="rect">
                <a:avLst/>
              </a:prstGeom>
            </p:spPr>
          </p:pic>
        </p:grpSp>
        <p:pic>
          <p:nvPicPr>
            <p:cNvPr id="15" name="Picture 14"/>
            <p:cNvPicPr>
              <a:picLocks noChangeAspect="1"/>
            </p:cNvPicPr>
            <p:nvPr/>
          </p:nvPicPr>
          <p:blipFill>
            <a:blip r:embed="rId5"/>
            <a:stretch>
              <a:fillRect/>
            </a:stretch>
          </p:blipFill>
          <p:spPr>
            <a:xfrm>
              <a:off x="3143202" y="4519611"/>
              <a:ext cx="1028700" cy="698500"/>
            </a:xfrm>
            <a:prstGeom prst="rect">
              <a:avLst/>
            </a:prstGeom>
          </p:spPr>
        </p:pic>
      </p:grpSp>
      <p:sp>
        <p:nvSpPr>
          <p:cNvPr id="30724" name="Rectangle 2"/>
          <p:cNvSpPr>
            <a:spLocks noGrp="1" noChangeArrowheads="1"/>
          </p:cNvSpPr>
          <p:nvPr>
            <p:ph type="title"/>
          </p:nvPr>
        </p:nvSpPr>
        <p:spPr/>
        <p:txBody>
          <a:bodyPr/>
          <a:lstStyle/>
          <a:p>
            <a:r>
              <a:rPr lang="en-US" altLang="en-US" dirty="0"/>
              <a:t>Backtracking example</a:t>
            </a:r>
          </a:p>
        </p:txBody>
      </p:sp>
      <p:pic>
        <p:nvPicPr>
          <p:cNvPr id="8" name="Picture 4" descr="australia-solu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04212" y="312739"/>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bwMode="auto">
          <a:xfrm>
            <a:off x="5713412" y="2362200"/>
            <a:ext cx="25146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0" name="Rectangle 9"/>
          <p:cNvSpPr/>
          <p:nvPr/>
        </p:nvSpPr>
        <p:spPr bwMode="auto">
          <a:xfrm>
            <a:off x="5072808" y="3219447"/>
            <a:ext cx="2317004"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1" name="Rectangle 10"/>
          <p:cNvSpPr/>
          <p:nvPr/>
        </p:nvSpPr>
        <p:spPr bwMode="auto">
          <a:xfrm>
            <a:off x="4479877" y="4220849"/>
            <a:ext cx="25146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cxnSp>
        <p:nvCxnSpPr>
          <p:cNvPr id="7" name="Straight Arrow Connector 6"/>
          <p:cNvCxnSpPr/>
          <p:nvPr/>
        </p:nvCxnSpPr>
        <p:spPr bwMode="auto">
          <a:xfrm flipH="1">
            <a:off x="2877344" y="5090071"/>
            <a:ext cx="576263" cy="225426"/>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sp>
        <p:nvSpPr>
          <p:cNvPr id="12" name="Multiply 11"/>
          <p:cNvSpPr/>
          <p:nvPr/>
        </p:nvSpPr>
        <p:spPr bwMode="auto">
          <a:xfrm>
            <a:off x="2347540" y="5238750"/>
            <a:ext cx="609600" cy="698500"/>
          </a:xfrm>
          <a:prstGeom prst="mathMultiply">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pitchFamily="-107" charset="0"/>
              <a:ea typeface="Arial" pitchFamily="-107" charset="0"/>
              <a:cs typeface="Arial" pitchFamily="-107" charset="0"/>
            </a:endParaRPr>
          </a:p>
        </p:txBody>
      </p:sp>
    </p:spTree>
    <p:extLst>
      <p:ext uri="{BB962C8B-B14F-4D97-AF65-F5344CB8AC3E}">
        <p14:creationId xmlns:p14="http://schemas.microsoft.com/office/powerpoint/2010/main" val="181614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p:cNvSpPr>
            <a:spLocks noGrp="1" noChangeArrowheads="1"/>
          </p:cNvSpPr>
          <p:nvPr>
            <p:ph type="title"/>
          </p:nvPr>
        </p:nvSpPr>
        <p:spPr/>
        <p:txBody>
          <a:bodyPr>
            <a:normAutofit/>
          </a:bodyPr>
          <a:lstStyle/>
          <a:p>
            <a:r>
              <a:rPr lang="en-US" altLang="en-US" sz="3400" dirty="0"/>
              <a:t>Idea 2: Improving backtracking efficiency</a:t>
            </a:r>
          </a:p>
        </p:txBody>
      </p:sp>
      <p:sp>
        <p:nvSpPr>
          <p:cNvPr id="31749" name="Rectangle 3"/>
          <p:cNvSpPr>
            <a:spLocks noGrp="1" noChangeArrowheads="1"/>
          </p:cNvSpPr>
          <p:nvPr>
            <p:ph type="body" idx="1"/>
          </p:nvPr>
        </p:nvSpPr>
        <p:spPr/>
        <p:txBody>
          <a:bodyPr>
            <a:normAutofit/>
          </a:bodyPr>
          <a:lstStyle/>
          <a:p>
            <a:pPr marL="457200" indent="-457200">
              <a:buFont typeface="Symbol" charset="2"/>
              <a:buChar char="·"/>
              <a:defRPr/>
            </a:pPr>
            <a:r>
              <a:rPr lang="en-US" altLang="en-US" i="1" dirty="0">
                <a:solidFill>
                  <a:schemeClr val="accent2"/>
                </a:solidFill>
                <a:ea typeface="ＭＳ Ｐゴシック" charset="-128"/>
              </a:rPr>
              <a:t>General-purpose</a:t>
            </a:r>
            <a:r>
              <a:rPr lang="en-US" altLang="en-US" dirty="0">
                <a:ea typeface="ＭＳ Ｐゴシック" charset="-128"/>
              </a:rPr>
              <a:t> methods &amp; </a:t>
            </a:r>
            <a:r>
              <a:rPr lang="en-US" altLang="en-US" i="1" dirty="0">
                <a:solidFill>
                  <a:schemeClr val="accent2"/>
                </a:solidFill>
                <a:ea typeface="ＭＳ Ｐゴシック" charset="-128"/>
              </a:rPr>
              <a:t>general-purpose </a:t>
            </a:r>
            <a:r>
              <a:rPr lang="en-US" altLang="en-US" dirty="0">
                <a:ea typeface="ＭＳ Ｐゴシック" charset="-128"/>
              </a:rPr>
              <a:t>heuristics can give huge gains in speed, </a:t>
            </a:r>
            <a:r>
              <a:rPr lang="en-US" altLang="en-US" i="1" dirty="0">
                <a:solidFill>
                  <a:schemeClr val="accent2"/>
                </a:solidFill>
                <a:ea typeface="ＭＳ Ｐゴシック" charset="-128"/>
              </a:rPr>
              <a:t>on average</a:t>
            </a:r>
          </a:p>
          <a:p>
            <a:pPr marL="457200" indent="-457200">
              <a:buFont typeface="Symbol" charset="2"/>
              <a:buChar char="·"/>
              <a:defRPr/>
            </a:pPr>
            <a:r>
              <a:rPr lang="en-US" altLang="en-US" dirty="0">
                <a:ea typeface="ＭＳ Ｐゴシック" charset="-128"/>
              </a:rPr>
              <a:t>Heuristics:</a:t>
            </a:r>
          </a:p>
          <a:p>
            <a:pPr lvl="1">
              <a:defRPr/>
            </a:pPr>
            <a:r>
              <a:rPr lang="en-US" altLang="en-US" dirty="0">
                <a:ea typeface="ＭＳ Ｐゴシック" charset="-128"/>
              </a:rPr>
              <a:t>Q: Which variable should be assigned next?</a:t>
            </a:r>
          </a:p>
          <a:p>
            <a:pPr marL="1238250" lvl="2" indent="-381000">
              <a:buFontTx/>
              <a:buAutoNum type="arabicPeriod"/>
              <a:defRPr/>
            </a:pPr>
            <a:r>
              <a:rPr lang="en-US" altLang="en-US" b="1" dirty="0">
                <a:ea typeface="ＭＳ Ｐゴシック" charset="-128"/>
              </a:rPr>
              <a:t>Most constrain</a:t>
            </a:r>
            <a:r>
              <a:rPr lang="en-US" altLang="en-US" b="1" i="1" dirty="0">
                <a:solidFill>
                  <a:srgbClr val="C00000"/>
                </a:solidFill>
                <a:ea typeface="ＭＳ Ｐゴシック" charset="-128"/>
              </a:rPr>
              <a:t>ed</a:t>
            </a:r>
            <a:r>
              <a:rPr lang="en-US" altLang="en-US" b="1" dirty="0">
                <a:ea typeface="ＭＳ Ｐゴシック" charset="-128"/>
              </a:rPr>
              <a:t> variable</a:t>
            </a:r>
          </a:p>
          <a:p>
            <a:pPr marL="1238250" lvl="2" indent="-381000">
              <a:buFontTx/>
              <a:buAutoNum type="arabicPeriod"/>
              <a:defRPr/>
            </a:pPr>
            <a:r>
              <a:rPr lang="en-US" altLang="en-US" b="1" dirty="0">
                <a:ea typeface="ＭＳ Ｐゴシック" charset="-128"/>
              </a:rPr>
              <a:t>(if ties</a:t>
            </a:r>
            <a:r>
              <a:rPr lang="en-US" altLang="en-US" b="1" dirty="0">
                <a:ea typeface="ＭＳ Ｐゴシック" charset="-128"/>
                <a:sym typeface="Wingdings" panose="05000000000000000000" pitchFamily="2" charset="2"/>
              </a:rPr>
              <a:t>:) </a:t>
            </a:r>
            <a:r>
              <a:rPr lang="en-US" altLang="en-US" b="1" dirty="0">
                <a:ea typeface="ＭＳ Ｐゴシック" charset="-128"/>
              </a:rPr>
              <a:t>Most constrain</a:t>
            </a:r>
            <a:r>
              <a:rPr lang="en-US" altLang="en-US" b="1" i="1" dirty="0">
                <a:solidFill>
                  <a:srgbClr val="C00000"/>
                </a:solidFill>
                <a:ea typeface="ＭＳ Ｐゴシック" charset="-128"/>
              </a:rPr>
              <a:t>ing </a:t>
            </a:r>
            <a:r>
              <a:rPr lang="en-US" altLang="en-US" b="1" dirty="0">
                <a:ea typeface="ＭＳ Ｐゴシック" charset="-128"/>
              </a:rPr>
              <a:t>variable</a:t>
            </a:r>
          </a:p>
          <a:p>
            <a:pPr marL="1238250" lvl="2" indent="-381000">
              <a:buFontTx/>
              <a:buAutoNum type="arabicPeriod"/>
              <a:defRPr/>
            </a:pPr>
            <a:endParaRPr lang="en-US" altLang="en-US" b="1" dirty="0">
              <a:ea typeface="ＭＳ Ｐゴシック" charset="-128"/>
            </a:endParaRPr>
          </a:p>
          <a:p>
            <a:pPr lvl="1">
              <a:defRPr/>
            </a:pPr>
            <a:r>
              <a:rPr lang="en-US" altLang="en-US" dirty="0">
                <a:ea typeface="ＭＳ Ｐゴシック" charset="-128"/>
              </a:rPr>
              <a:t>Q: In what order should that variable’s values be tried?</a:t>
            </a:r>
          </a:p>
          <a:p>
            <a:pPr marL="857250" lvl="2" indent="0">
              <a:buNone/>
              <a:defRPr/>
            </a:pPr>
            <a:r>
              <a:rPr lang="en-US" altLang="en-US" dirty="0">
                <a:ea typeface="ＭＳ Ｐゴシック" charset="-128"/>
              </a:rPr>
              <a:t>3.   </a:t>
            </a:r>
            <a:r>
              <a:rPr lang="en-US" altLang="en-US" b="1" dirty="0">
                <a:ea typeface="ＭＳ Ｐゴシック" charset="-128"/>
              </a:rPr>
              <a:t>Least constraining </a:t>
            </a:r>
            <a:r>
              <a:rPr lang="en-US" altLang="en-US" b="1" i="1" dirty="0">
                <a:solidFill>
                  <a:srgbClr val="C00000"/>
                </a:solidFill>
                <a:ea typeface="ＭＳ Ｐゴシック" charset="-128"/>
              </a:rPr>
              <a:t>value</a:t>
            </a:r>
          </a:p>
          <a:p>
            <a:pPr lvl="2" indent="-285750">
              <a:defRPr/>
            </a:pPr>
            <a:endParaRPr lang="en-US" altLang="en-US" dirty="0">
              <a:ea typeface="ＭＳ Ｐゴシック" charset="-128"/>
            </a:endParaRPr>
          </a:p>
          <a:p>
            <a:pPr lvl="1">
              <a:defRPr/>
            </a:pPr>
            <a:r>
              <a:rPr lang="en-US" altLang="en-US" dirty="0">
                <a:ea typeface="ＭＳ Ｐゴシック" charset="-128"/>
              </a:rPr>
              <a:t>Q: Can we detect inevitable failure early?</a:t>
            </a:r>
            <a:br>
              <a:rPr lang="en-US" altLang="en-US" dirty="0">
                <a:ea typeface="ＭＳ Ｐゴシック" charset="-128"/>
              </a:rPr>
            </a:br>
            <a:r>
              <a:rPr lang="en-US" altLang="en-US" dirty="0">
                <a:ea typeface="ＭＳ Ｐゴシック" charset="-128"/>
              </a:rPr>
              <a:t> 4.   </a:t>
            </a:r>
            <a:r>
              <a:rPr lang="en-US" altLang="en-US" b="1" dirty="0">
                <a:ea typeface="ＭＳ Ｐゴシック" charset="-128"/>
              </a:rPr>
              <a:t>Forward</a:t>
            </a:r>
            <a:r>
              <a:rPr lang="en-US" altLang="en-US" sz="2200" b="1" dirty="0">
                <a:ea typeface="ＭＳ Ｐゴシック" charset="-128"/>
              </a:rPr>
              <a:t> </a:t>
            </a:r>
            <a:r>
              <a:rPr lang="en-US" altLang="en-US" b="1" dirty="0">
                <a:ea typeface="ＭＳ Ｐゴシック" charset="-128"/>
              </a:rPr>
              <a:t>checking</a:t>
            </a:r>
          </a:p>
        </p:txBody>
      </p:sp>
    </p:spTree>
    <p:extLst>
      <p:ext uri="{BB962C8B-B14F-4D97-AF65-F5344CB8AC3E}">
        <p14:creationId xmlns:p14="http://schemas.microsoft.com/office/powerpoint/2010/main" val="26664003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4" name="Picture 4" descr="australia-most-constrained-vari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227" y="2591668"/>
            <a:ext cx="7514492"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Rectangle 2"/>
          <p:cNvSpPr>
            <a:spLocks noGrp="1" noChangeArrowheads="1"/>
          </p:cNvSpPr>
          <p:nvPr>
            <p:ph type="title"/>
          </p:nvPr>
        </p:nvSpPr>
        <p:spPr/>
        <p:txBody>
          <a:bodyPr/>
          <a:lstStyle/>
          <a:p>
            <a:r>
              <a:rPr lang="en-US" altLang="en-US" dirty="0"/>
              <a:t>Heuristic 1: Most constrain</a:t>
            </a:r>
            <a:r>
              <a:rPr lang="en-US" altLang="en-US" i="1" dirty="0">
                <a:solidFill>
                  <a:srgbClr val="FF0000"/>
                </a:solidFill>
              </a:rPr>
              <a:t>ed</a:t>
            </a:r>
            <a:r>
              <a:rPr lang="en-US" altLang="en-US" dirty="0"/>
              <a:t> variable</a:t>
            </a:r>
          </a:p>
        </p:txBody>
      </p:sp>
      <p:sp>
        <p:nvSpPr>
          <p:cNvPr id="32773" name="Rectangle 3"/>
          <p:cNvSpPr>
            <a:spLocks noGrp="1" noChangeArrowheads="1"/>
          </p:cNvSpPr>
          <p:nvPr>
            <p:ph type="body" idx="1"/>
          </p:nvPr>
        </p:nvSpPr>
        <p:spPr/>
        <p:txBody>
          <a:bodyPr/>
          <a:lstStyle/>
          <a:p>
            <a:r>
              <a:rPr lang="en-US" altLang="en-US" b="1" dirty="0"/>
              <a:t>Choose a variable with the </a:t>
            </a:r>
            <a:r>
              <a:rPr lang="en-US" altLang="en-US" b="1" i="1" dirty="0">
                <a:solidFill>
                  <a:srgbClr val="C00000"/>
                </a:solidFill>
              </a:rPr>
              <a:t>fewest legal values</a:t>
            </a:r>
          </a:p>
          <a:p>
            <a:endParaRPr lang="en-US" altLang="en-US" i="1" dirty="0">
              <a:solidFill>
                <a:srgbClr val="C00000"/>
              </a:solidFill>
            </a:endParaRPr>
          </a:p>
          <a:p>
            <a:endParaRPr lang="en-US" altLang="en-US" b="1" i="1" dirty="0">
              <a:solidFill>
                <a:srgbClr val="C00000"/>
              </a:solidFill>
            </a:endParaRPr>
          </a:p>
          <a:p>
            <a:endParaRPr lang="en-US" altLang="en-US" i="1" dirty="0">
              <a:solidFill>
                <a:srgbClr val="C00000"/>
              </a:solidFill>
            </a:endParaRPr>
          </a:p>
          <a:p>
            <a:r>
              <a:rPr lang="en-US" altLang="en-US" b="1" dirty="0"/>
              <a:t>a.k.a. </a:t>
            </a:r>
            <a:r>
              <a:rPr lang="en-US" altLang="en-US" b="1" i="1" dirty="0">
                <a:solidFill>
                  <a:schemeClr val="accent2"/>
                </a:solidFill>
              </a:rPr>
              <a:t>minimum remaining values (MRV) </a:t>
            </a:r>
            <a:r>
              <a:rPr lang="en-US" altLang="en-US" b="1" dirty="0"/>
              <a:t>heuristic</a:t>
            </a:r>
          </a:p>
        </p:txBody>
      </p:sp>
      <p:pic>
        <p:nvPicPr>
          <p:cNvPr id="7"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8062" y="4643110"/>
            <a:ext cx="1943100" cy="1605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2099956" y="2744070"/>
            <a:ext cx="1113324" cy="1151747"/>
            <a:chOff x="1187329" y="2362201"/>
            <a:chExt cx="1113324" cy="1151747"/>
          </a:xfrm>
        </p:grpSpPr>
        <p:sp>
          <p:nvSpPr>
            <p:cNvPr id="2" name="TextBox 1"/>
            <p:cNvSpPr txBox="1"/>
            <p:nvPr/>
          </p:nvSpPr>
          <p:spPr>
            <a:xfrm>
              <a:off x="1981200" y="2438400"/>
              <a:ext cx="187569" cy="307777"/>
            </a:xfrm>
            <a:prstGeom prst="rect">
              <a:avLst/>
            </a:prstGeom>
            <a:noFill/>
          </p:spPr>
          <p:txBody>
            <a:bodyPr wrap="square" rtlCol="0">
              <a:spAutoFit/>
            </a:bodyPr>
            <a:lstStyle/>
            <a:p>
              <a:r>
                <a:rPr lang="en-US" dirty="0"/>
                <a:t>3</a:t>
              </a:r>
            </a:p>
          </p:txBody>
        </p:sp>
        <p:sp>
          <p:nvSpPr>
            <p:cNvPr id="9" name="TextBox 8"/>
            <p:cNvSpPr txBox="1"/>
            <p:nvPr/>
          </p:nvSpPr>
          <p:spPr>
            <a:xfrm>
              <a:off x="1995853" y="3009901"/>
              <a:ext cx="228600" cy="304800"/>
            </a:xfrm>
            <a:prstGeom prst="rect">
              <a:avLst/>
            </a:prstGeom>
            <a:noFill/>
          </p:spPr>
          <p:txBody>
            <a:bodyPr wrap="square" rtlCol="0">
              <a:spAutoFit/>
            </a:bodyPr>
            <a:lstStyle/>
            <a:p>
              <a:r>
                <a:rPr lang="en-US" dirty="0"/>
                <a:t>3</a:t>
              </a:r>
            </a:p>
          </p:txBody>
        </p:sp>
        <p:sp>
          <p:nvSpPr>
            <p:cNvPr id="10" name="TextBox 9"/>
            <p:cNvSpPr txBox="1"/>
            <p:nvPr/>
          </p:nvSpPr>
          <p:spPr>
            <a:xfrm>
              <a:off x="1558437" y="2362201"/>
              <a:ext cx="228600" cy="304800"/>
            </a:xfrm>
            <a:prstGeom prst="rect">
              <a:avLst/>
            </a:prstGeom>
            <a:noFill/>
          </p:spPr>
          <p:txBody>
            <a:bodyPr wrap="square" rtlCol="0">
              <a:spAutoFit/>
            </a:bodyPr>
            <a:lstStyle/>
            <a:p>
              <a:r>
                <a:rPr lang="en-US" dirty="0"/>
                <a:t>3</a:t>
              </a:r>
            </a:p>
          </p:txBody>
        </p:sp>
        <p:sp>
          <p:nvSpPr>
            <p:cNvPr id="12" name="TextBox 11"/>
            <p:cNvSpPr txBox="1"/>
            <p:nvPr/>
          </p:nvSpPr>
          <p:spPr>
            <a:xfrm>
              <a:off x="1995853" y="3209148"/>
              <a:ext cx="228600" cy="304800"/>
            </a:xfrm>
            <a:prstGeom prst="rect">
              <a:avLst/>
            </a:prstGeom>
            <a:noFill/>
          </p:spPr>
          <p:txBody>
            <a:bodyPr wrap="square" rtlCol="0">
              <a:spAutoFit/>
            </a:bodyPr>
            <a:lstStyle/>
            <a:p>
              <a:r>
                <a:rPr lang="en-US" dirty="0"/>
                <a:t>3</a:t>
              </a:r>
            </a:p>
          </p:txBody>
        </p:sp>
        <p:sp>
          <p:nvSpPr>
            <p:cNvPr id="13" name="TextBox 12"/>
            <p:cNvSpPr txBox="1"/>
            <p:nvPr/>
          </p:nvSpPr>
          <p:spPr>
            <a:xfrm>
              <a:off x="1573091" y="2667000"/>
              <a:ext cx="228600" cy="304800"/>
            </a:xfrm>
            <a:prstGeom prst="rect">
              <a:avLst/>
            </a:prstGeom>
            <a:noFill/>
          </p:spPr>
          <p:txBody>
            <a:bodyPr wrap="square" rtlCol="0">
              <a:spAutoFit/>
            </a:bodyPr>
            <a:lstStyle/>
            <a:p>
              <a:r>
                <a:rPr lang="en-US" dirty="0"/>
                <a:t>3</a:t>
              </a:r>
            </a:p>
          </p:txBody>
        </p:sp>
        <p:sp>
          <p:nvSpPr>
            <p:cNvPr id="14" name="TextBox 13"/>
            <p:cNvSpPr txBox="1"/>
            <p:nvPr/>
          </p:nvSpPr>
          <p:spPr>
            <a:xfrm>
              <a:off x="1187329" y="2577634"/>
              <a:ext cx="187569" cy="307777"/>
            </a:xfrm>
            <a:prstGeom prst="rect">
              <a:avLst/>
            </a:prstGeom>
            <a:noFill/>
          </p:spPr>
          <p:txBody>
            <a:bodyPr wrap="square" rtlCol="0">
              <a:spAutoFit/>
            </a:bodyPr>
            <a:lstStyle/>
            <a:p>
              <a:r>
                <a:rPr lang="en-US" dirty="0"/>
                <a:t>3</a:t>
              </a:r>
            </a:p>
          </p:txBody>
        </p:sp>
        <p:sp>
          <p:nvSpPr>
            <p:cNvPr id="16" name="TextBox 15"/>
            <p:cNvSpPr txBox="1"/>
            <p:nvPr/>
          </p:nvSpPr>
          <p:spPr>
            <a:xfrm>
              <a:off x="2072053" y="2819401"/>
              <a:ext cx="228600" cy="304800"/>
            </a:xfrm>
            <a:prstGeom prst="rect">
              <a:avLst/>
            </a:prstGeom>
            <a:noFill/>
          </p:spPr>
          <p:txBody>
            <a:bodyPr wrap="square" rtlCol="0">
              <a:spAutoFit/>
            </a:bodyPr>
            <a:lstStyle/>
            <a:p>
              <a:r>
                <a:rPr lang="en-US" dirty="0"/>
                <a:t>3</a:t>
              </a:r>
            </a:p>
          </p:txBody>
        </p:sp>
      </p:grpSp>
      <p:grpSp>
        <p:nvGrpSpPr>
          <p:cNvPr id="19" name="Group 18"/>
          <p:cNvGrpSpPr/>
          <p:nvPr/>
        </p:nvGrpSpPr>
        <p:grpSpPr>
          <a:xfrm>
            <a:off x="4494212" y="2709376"/>
            <a:ext cx="742216" cy="1151747"/>
            <a:chOff x="1558437" y="2362201"/>
            <a:chExt cx="742216" cy="1151747"/>
          </a:xfrm>
        </p:grpSpPr>
        <p:sp>
          <p:nvSpPr>
            <p:cNvPr id="20" name="TextBox 19"/>
            <p:cNvSpPr txBox="1"/>
            <p:nvPr/>
          </p:nvSpPr>
          <p:spPr>
            <a:xfrm>
              <a:off x="1981200" y="2438400"/>
              <a:ext cx="187569" cy="307777"/>
            </a:xfrm>
            <a:prstGeom prst="rect">
              <a:avLst/>
            </a:prstGeom>
            <a:noFill/>
          </p:spPr>
          <p:txBody>
            <a:bodyPr wrap="square" rtlCol="0">
              <a:spAutoFit/>
            </a:bodyPr>
            <a:lstStyle/>
            <a:p>
              <a:r>
                <a:rPr lang="en-US" dirty="0"/>
                <a:t>3</a:t>
              </a:r>
            </a:p>
          </p:txBody>
        </p:sp>
        <p:sp>
          <p:nvSpPr>
            <p:cNvPr id="21" name="TextBox 20"/>
            <p:cNvSpPr txBox="1"/>
            <p:nvPr/>
          </p:nvSpPr>
          <p:spPr>
            <a:xfrm>
              <a:off x="1995853" y="3009901"/>
              <a:ext cx="228600" cy="304800"/>
            </a:xfrm>
            <a:prstGeom prst="rect">
              <a:avLst/>
            </a:prstGeom>
            <a:noFill/>
          </p:spPr>
          <p:txBody>
            <a:bodyPr wrap="square" rtlCol="0">
              <a:spAutoFit/>
            </a:bodyPr>
            <a:lstStyle/>
            <a:p>
              <a:r>
                <a:rPr lang="en-US" dirty="0"/>
                <a:t>3</a:t>
              </a:r>
            </a:p>
          </p:txBody>
        </p:sp>
        <p:sp>
          <p:nvSpPr>
            <p:cNvPr id="22" name="TextBox 21"/>
            <p:cNvSpPr txBox="1"/>
            <p:nvPr/>
          </p:nvSpPr>
          <p:spPr>
            <a:xfrm>
              <a:off x="1558437" y="2362201"/>
              <a:ext cx="228600" cy="304800"/>
            </a:xfrm>
            <a:prstGeom prst="rect">
              <a:avLst/>
            </a:prstGeom>
            <a:noFill/>
          </p:spPr>
          <p:txBody>
            <a:bodyPr wrap="square" rtlCol="0">
              <a:spAutoFit/>
            </a:bodyPr>
            <a:lstStyle/>
            <a:p>
              <a:r>
                <a:rPr lang="en-US" dirty="0"/>
                <a:t>2</a:t>
              </a:r>
            </a:p>
          </p:txBody>
        </p:sp>
        <p:sp>
          <p:nvSpPr>
            <p:cNvPr id="23" name="TextBox 22"/>
            <p:cNvSpPr txBox="1"/>
            <p:nvPr/>
          </p:nvSpPr>
          <p:spPr>
            <a:xfrm>
              <a:off x="1995853" y="3209148"/>
              <a:ext cx="228600" cy="304800"/>
            </a:xfrm>
            <a:prstGeom prst="rect">
              <a:avLst/>
            </a:prstGeom>
            <a:noFill/>
          </p:spPr>
          <p:txBody>
            <a:bodyPr wrap="square" rtlCol="0">
              <a:spAutoFit/>
            </a:bodyPr>
            <a:lstStyle/>
            <a:p>
              <a:r>
                <a:rPr lang="en-US" dirty="0"/>
                <a:t>3</a:t>
              </a:r>
            </a:p>
          </p:txBody>
        </p:sp>
        <p:sp>
          <p:nvSpPr>
            <p:cNvPr id="24" name="TextBox 23"/>
            <p:cNvSpPr txBox="1"/>
            <p:nvPr/>
          </p:nvSpPr>
          <p:spPr>
            <a:xfrm>
              <a:off x="1573091" y="2667000"/>
              <a:ext cx="228600" cy="304800"/>
            </a:xfrm>
            <a:prstGeom prst="rect">
              <a:avLst/>
            </a:prstGeom>
            <a:noFill/>
          </p:spPr>
          <p:txBody>
            <a:bodyPr wrap="square" rtlCol="0">
              <a:spAutoFit/>
            </a:bodyPr>
            <a:lstStyle/>
            <a:p>
              <a:r>
                <a:rPr lang="en-US" dirty="0"/>
                <a:t>2</a:t>
              </a:r>
            </a:p>
          </p:txBody>
        </p:sp>
        <p:sp>
          <p:nvSpPr>
            <p:cNvPr id="26" name="TextBox 25"/>
            <p:cNvSpPr txBox="1"/>
            <p:nvPr/>
          </p:nvSpPr>
          <p:spPr>
            <a:xfrm>
              <a:off x="2072053" y="2819401"/>
              <a:ext cx="228600" cy="304800"/>
            </a:xfrm>
            <a:prstGeom prst="rect">
              <a:avLst/>
            </a:prstGeom>
            <a:noFill/>
          </p:spPr>
          <p:txBody>
            <a:bodyPr wrap="square" rtlCol="0">
              <a:spAutoFit/>
            </a:bodyPr>
            <a:lstStyle/>
            <a:p>
              <a:r>
                <a:rPr lang="en-US" dirty="0"/>
                <a:t>3</a:t>
              </a:r>
            </a:p>
          </p:txBody>
        </p:sp>
      </p:grpSp>
      <p:grpSp>
        <p:nvGrpSpPr>
          <p:cNvPr id="27" name="Group 26"/>
          <p:cNvGrpSpPr/>
          <p:nvPr/>
        </p:nvGrpSpPr>
        <p:grpSpPr>
          <a:xfrm>
            <a:off x="6547585" y="2785575"/>
            <a:ext cx="742216" cy="1151747"/>
            <a:chOff x="1558437" y="2362201"/>
            <a:chExt cx="742216" cy="1151747"/>
          </a:xfrm>
        </p:grpSpPr>
        <p:sp>
          <p:nvSpPr>
            <p:cNvPr id="28" name="TextBox 27"/>
            <p:cNvSpPr txBox="1"/>
            <p:nvPr/>
          </p:nvSpPr>
          <p:spPr>
            <a:xfrm>
              <a:off x="1981200" y="2438400"/>
              <a:ext cx="187569" cy="307777"/>
            </a:xfrm>
            <a:prstGeom prst="rect">
              <a:avLst/>
            </a:prstGeom>
            <a:noFill/>
          </p:spPr>
          <p:txBody>
            <a:bodyPr wrap="square" rtlCol="0">
              <a:spAutoFit/>
            </a:bodyPr>
            <a:lstStyle/>
            <a:p>
              <a:r>
                <a:rPr lang="en-US" dirty="0"/>
                <a:t>2</a:t>
              </a:r>
            </a:p>
          </p:txBody>
        </p:sp>
        <p:sp>
          <p:nvSpPr>
            <p:cNvPr id="29" name="TextBox 28"/>
            <p:cNvSpPr txBox="1"/>
            <p:nvPr/>
          </p:nvSpPr>
          <p:spPr>
            <a:xfrm>
              <a:off x="1995853" y="3009901"/>
              <a:ext cx="228600" cy="304800"/>
            </a:xfrm>
            <a:prstGeom prst="rect">
              <a:avLst/>
            </a:prstGeom>
            <a:noFill/>
          </p:spPr>
          <p:txBody>
            <a:bodyPr wrap="square" rtlCol="0">
              <a:spAutoFit/>
            </a:bodyPr>
            <a:lstStyle/>
            <a:p>
              <a:r>
                <a:rPr lang="en-US" dirty="0"/>
                <a:t>3</a:t>
              </a:r>
            </a:p>
          </p:txBody>
        </p:sp>
        <p:sp>
          <p:nvSpPr>
            <p:cNvPr id="30" name="TextBox 29"/>
            <p:cNvSpPr txBox="1"/>
            <p:nvPr/>
          </p:nvSpPr>
          <p:spPr>
            <a:xfrm>
              <a:off x="1558437" y="2362201"/>
              <a:ext cx="228600" cy="304800"/>
            </a:xfrm>
            <a:prstGeom prst="rect">
              <a:avLst/>
            </a:prstGeom>
            <a:noFill/>
          </p:spPr>
          <p:txBody>
            <a:bodyPr wrap="square" rtlCol="0">
              <a:spAutoFit/>
            </a:bodyPr>
            <a:lstStyle/>
            <a:p>
              <a:endParaRPr lang="en-US" dirty="0"/>
            </a:p>
          </p:txBody>
        </p:sp>
        <p:sp>
          <p:nvSpPr>
            <p:cNvPr id="31" name="TextBox 30"/>
            <p:cNvSpPr txBox="1"/>
            <p:nvPr/>
          </p:nvSpPr>
          <p:spPr>
            <a:xfrm>
              <a:off x="1995853" y="3209148"/>
              <a:ext cx="228600" cy="304800"/>
            </a:xfrm>
            <a:prstGeom prst="rect">
              <a:avLst/>
            </a:prstGeom>
            <a:noFill/>
          </p:spPr>
          <p:txBody>
            <a:bodyPr wrap="square" rtlCol="0">
              <a:spAutoFit/>
            </a:bodyPr>
            <a:lstStyle/>
            <a:p>
              <a:r>
                <a:rPr lang="en-US" dirty="0"/>
                <a:t>3</a:t>
              </a:r>
            </a:p>
          </p:txBody>
        </p:sp>
        <p:sp>
          <p:nvSpPr>
            <p:cNvPr id="32" name="TextBox 31"/>
            <p:cNvSpPr txBox="1"/>
            <p:nvPr/>
          </p:nvSpPr>
          <p:spPr>
            <a:xfrm>
              <a:off x="1573091" y="2667000"/>
              <a:ext cx="228600" cy="304800"/>
            </a:xfrm>
            <a:prstGeom prst="rect">
              <a:avLst/>
            </a:prstGeom>
            <a:noFill/>
          </p:spPr>
          <p:txBody>
            <a:bodyPr wrap="square" rtlCol="0">
              <a:spAutoFit/>
            </a:bodyPr>
            <a:lstStyle/>
            <a:p>
              <a:r>
                <a:rPr lang="en-US" dirty="0"/>
                <a:t>1</a:t>
              </a:r>
            </a:p>
          </p:txBody>
        </p:sp>
        <p:sp>
          <p:nvSpPr>
            <p:cNvPr id="33" name="TextBox 32"/>
            <p:cNvSpPr txBox="1"/>
            <p:nvPr/>
          </p:nvSpPr>
          <p:spPr>
            <a:xfrm>
              <a:off x="2072053" y="2819401"/>
              <a:ext cx="228600" cy="304800"/>
            </a:xfrm>
            <a:prstGeom prst="rect">
              <a:avLst/>
            </a:prstGeom>
            <a:noFill/>
          </p:spPr>
          <p:txBody>
            <a:bodyPr wrap="square" rtlCol="0">
              <a:spAutoFit/>
            </a:bodyPr>
            <a:lstStyle/>
            <a:p>
              <a:r>
                <a:rPr lang="en-US" dirty="0"/>
                <a:t>3</a:t>
              </a:r>
            </a:p>
          </p:txBody>
        </p:sp>
      </p:grpSp>
      <p:grpSp>
        <p:nvGrpSpPr>
          <p:cNvPr id="48" name="Group 47"/>
          <p:cNvGrpSpPr/>
          <p:nvPr/>
        </p:nvGrpSpPr>
        <p:grpSpPr>
          <a:xfrm>
            <a:off x="8539412" y="2745604"/>
            <a:ext cx="742216" cy="1151747"/>
            <a:chOff x="1558437" y="2362201"/>
            <a:chExt cx="742216" cy="1151747"/>
          </a:xfrm>
        </p:grpSpPr>
        <p:sp>
          <p:nvSpPr>
            <p:cNvPr id="49" name="TextBox 48"/>
            <p:cNvSpPr txBox="1"/>
            <p:nvPr/>
          </p:nvSpPr>
          <p:spPr>
            <a:xfrm>
              <a:off x="1981200" y="2438400"/>
              <a:ext cx="187569" cy="307777"/>
            </a:xfrm>
            <a:prstGeom prst="rect">
              <a:avLst/>
            </a:prstGeom>
            <a:noFill/>
          </p:spPr>
          <p:txBody>
            <a:bodyPr wrap="square" rtlCol="0">
              <a:spAutoFit/>
            </a:bodyPr>
            <a:lstStyle/>
            <a:p>
              <a:r>
                <a:rPr lang="en-US" dirty="0"/>
                <a:t>1</a:t>
              </a:r>
            </a:p>
          </p:txBody>
        </p:sp>
        <p:sp>
          <p:nvSpPr>
            <p:cNvPr id="50" name="TextBox 49"/>
            <p:cNvSpPr txBox="1"/>
            <p:nvPr/>
          </p:nvSpPr>
          <p:spPr>
            <a:xfrm>
              <a:off x="1995853" y="3009901"/>
              <a:ext cx="228600" cy="304800"/>
            </a:xfrm>
            <a:prstGeom prst="rect">
              <a:avLst/>
            </a:prstGeom>
            <a:noFill/>
          </p:spPr>
          <p:txBody>
            <a:bodyPr wrap="square" rtlCol="0">
              <a:spAutoFit/>
            </a:bodyPr>
            <a:lstStyle/>
            <a:p>
              <a:r>
                <a:rPr lang="en-US" dirty="0"/>
                <a:t>3</a:t>
              </a:r>
            </a:p>
          </p:txBody>
        </p:sp>
        <p:sp>
          <p:nvSpPr>
            <p:cNvPr id="51" name="TextBox 50"/>
            <p:cNvSpPr txBox="1"/>
            <p:nvPr/>
          </p:nvSpPr>
          <p:spPr>
            <a:xfrm>
              <a:off x="1558437" y="2362201"/>
              <a:ext cx="228600" cy="304800"/>
            </a:xfrm>
            <a:prstGeom prst="rect">
              <a:avLst/>
            </a:prstGeom>
            <a:noFill/>
          </p:spPr>
          <p:txBody>
            <a:bodyPr wrap="square" rtlCol="0">
              <a:spAutoFit/>
            </a:bodyPr>
            <a:lstStyle/>
            <a:p>
              <a:endParaRPr lang="en-US" dirty="0"/>
            </a:p>
          </p:txBody>
        </p:sp>
        <p:sp>
          <p:nvSpPr>
            <p:cNvPr id="52" name="TextBox 51"/>
            <p:cNvSpPr txBox="1"/>
            <p:nvPr/>
          </p:nvSpPr>
          <p:spPr>
            <a:xfrm>
              <a:off x="1995853" y="3209148"/>
              <a:ext cx="228600" cy="304800"/>
            </a:xfrm>
            <a:prstGeom prst="rect">
              <a:avLst/>
            </a:prstGeom>
            <a:noFill/>
          </p:spPr>
          <p:txBody>
            <a:bodyPr wrap="square" rtlCol="0">
              <a:spAutoFit/>
            </a:bodyPr>
            <a:lstStyle/>
            <a:p>
              <a:r>
                <a:rPr lang="en-US" dirty="0"/>
                <a:t>3</a:t>
              </a:r>
            </a:p>
          </p:txBody>
        </p:sp>
        <p:sp>
          <p:nvSpPr>
            <p:cNvPr id="53" name="TextBox 52"/>
            <p:cNvSpPr txBox="1"/>
            <p:nvPr/>
          </p:nvSpPr>
          <p:spPr>
            <a:xfrm>
              <a:off x="1573091" y="2667000"/>
              <a:ext cx="228600" cy="304800"/>
            </a:xfrm>
            <a:prstGeom prst="rect">
              <a:avLst/>
            </a:prstGeom>
            <a:noFill/>
          </p:spPr>
          <p:txBody>
            <a:bodyPr wrap="square" rtlCol="0">
              <a:spAutoFit/>
            </a:bodyPr>
            <a:lstStyle/>
            <a:p>
              <a:endParaRPr lang="en-US" dirty="0"/>
            </a:p>
          </p:txBody>
        </p:sp>
        <p:sp>
          <p:nvSpPr>
            <p:cNvPr id="54" name="TextBox 53"/>
            <p:cNvSpPr txBox="1"/>
            <p:nvPr/>
          </p:nvSpPr>
          <p:spPr>
            <a:xfrm>
              <a:off x="2072053" y="2819401"/>
              <a:ext cx="228600" cy="304800"/>
            </a:xfrm>
            <a:prstGeom prst="rect">
              <a:avLst/>
            </a:prstGeom>
            <a:noFill/>
          </p:spPr>
          <p:txBody>
            <a:bodyPr wrap="square" rtlCol="0">
              <a:spAutoFit/>
            </a:bodyPr>
            <a:lstStyle/>
            <a:p>
              <a:r>
                <a:rPr lang="en-US" dirty="0"/>
                <a:t>2</a:t>
              </a:r>
            </a:p>
          </p:txBody>
        </p:sp>
      </p:grpSp>
    </p:spTree>
    <p:extLst>
      <p:ext uri="{BB962C8B-B14F-4D97-AF65-F5344CB8AC3E}">
        <p14:creationId xmlns:p14="http://schemas.microsoft.com/office/powerpoint/2010/main" val="41457816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2"/>
          <p:cNvSpPr>
            <a:spLocks noGrp="1" noChangeArrowheads="1"/>
          </p:cNvSpPr>
          <p:nvPr>
            <p:ph type="title"/>
          </p:nvPr>
        </p:nvSpPr>
        <p:spPr/>
        <p:txBody>
          <a:bodyPr/>
          <a:lstStyle/>
          <a:p>
            <a:r>
              <a:rPr lang="en-US" altLang="en-US" dirty="0"/>
              <a:t>Heuristic 2: Most constrain</a:t>
            </a:r>
            <a:r>
              <a:rPr lang="en-US" altLang="en-US" i="1" dirty="0">
                <a:solidFill>
                  <a:srgbClr val="FF0000"/>
                </a:solidFill>
              </a:rPr>
              <a:t>ing</a:t>
            </a:r>
            <a:r>
              <a:rPr lang="en-US" altLang="en-US" dirty="0"/>
              <a:t> variable</a:t>
            </a:r>
          </a:p>
        </p:txBody>
      </p:sp>
      <p:sp>
        <p:nvSpPr>
          <p:cNvPr id="33797" name="Rectangle 3"/>
          <p:cNvSpPr>
            <a:spLocks noGrp="1" noChangeArrowheads="1"/>
          </p:cNvSpPr>
          <p:nvPr>
            <p:ph type="body" idx="1"/>
          </p:nvPr>
        </p:nvSpPr>
        <p:spPr/>
        <p:txBody>
          <a:bodyPr/>
          <a:lstStyle/>
          <a:p>
            <a:r>
              <a:rPr lang="en-US" altLang="en-US" b="1" dirty="0"/>
              <a:t>Tie-breaker among most constrained variables</a:t>
            </a:r>
          </a:p>
          <a:p>
            <a:r>
              <a:rPr lang="en-US" altLang="en-US" b="1" dirty="0"/>
              <a:t>C</a:t>
            </a:r>
            <a:r>
              <a:rPr lang="en-US" altLang="en-US" b="1" dirty="0">
                <a:cs typeface="ＭＳ Ｐゴシック" charset="-128"/>
              </a:rPr>
              <a:t>hoose the variable </a:t>
            </a:r>
            <a:r>
              <a:rPr lang="en-US" altLang="en-US" b="1" dirty="0"/>
              <a:t>with the </a:t>
            </a:r>
            <a:r>
              <a:rPr lang="en-US" altLang="en-US" b="1" i="1" dirty="0"/>
              <a:t>most constraints on </a:t>
            </a:r>
            <a:r>
              <a:rPr lang="en-US" altLang="en-US" b="1" i="1" dirty="0">
                <a:solidFill>
                  <a:srgbClr val="FF0000"/>
                </a:solidFill>
              </a:rPr>
              <a:t>remaining </a:t>
            </a:r>
            <a:r>
              <a:rPr lang="en-US" altLang="en-US" b="1" i="1" dirty="0"/>
              <a:t>variables</a:t>
            </a:r>
          </a:p>
        </p:txBody>
      </p:sp>
      <p:pic>
        <p:nvPicPr>
          <p:cNvPr id="8" name="Picture 4" descr="australia-most-constraining-vari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2412" y="3505994"/>
            <a:ext cx="6299703" cy="1022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8062" y="4643110"/>
            <a:ext cx="1943100" cy="1605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370012" y="4819775"/>
            <a:ext cx="4724400" cy="1015663"/>
          </a:xfrm>
          <a:prstGeom prst="rect">
            <a:avLst/>
          </a:prstGeom>
          <a:solidFill>
            <a:srgbClr val="00B0F0"/>
          </a:solidFill>
        </p:spPr>
        <p:txBody>
          <a:bodyPr wrap="square" rtlCol="0">
            <a:spAutoFit/>
          </a:bodyPr>
          <a:lstStyle/>
          <a:p>
            <a:pPr algn="ctr"/>
            <a:r>
              <a:rPr lang="en-US" sz="2000" dirty="0">
                <a:solidFill>
                  <a:schemeClr val="bg1"/>
                </a:solidFill>
                <a:cs typeface="Times New Roman" panose="02020603050405020304" pitchFamily="18" charset="0"/>
              </a:rPr>
              <a:t>These two heuristics together lead to immediate solution of our example problem</a:t>
            </a:r>
          </a:p>
        </p:txBody>
      </p:sp>
    </p:spTree>
    <p:extLst>
      <p:ext uri="{BB962C8B-B14F-4D97-AF65-F5344CB8AC3E}">
        <p14:creationId xmlns:p14="http://schemas.microsoft.com/office/powerpoint/2010/main" val="309693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2"/>
          <p:cNvSpPr>
            <a:spLocks noGrp="1" noChangeArrowheads="1"/>
          </p:cNvSpPr>
          <p:nvPr>
            <p:ph type="title"/>
          </p:nvPr>
        </p:nvSpPr>
        <p:spPr/>
        <p:txBody>
          <a:bodyPr/>
          <a:lstStyle/>
          <a:p>
            <a:r>
              <a:rPr lang="en-US" altLang="en-US" dirty="0"/>
              <a:t>Heuristic 3: Least constraining </a:t>
            </a:r>
            <a:r>
              <a:rPr lang="en-US" altLang="en-US" i="1" dirty="0">
                <a:solidFill>
                  <a:srgbClr val="FF0000"/>
                </a:solidFill>
              </a:rPr>
              <a:t>value</a:t>
            </a:r>
          </a:p>
        </p:txBody>
      </p:sp>
      <p:sp>
        <p:nvSpPr>
          <p:cNvPr id="34821" name="Rectangle 3"/>
          <p:cNvSpPr>
            <a:spLocks noGrp="1" noChangeArrowheads="1"/>
          </p:cNvSpPr>
          <p:nvPr>
            <p:ph type="body" idx="1"/>
          </p:nvPr>
        </p:nvSpPr>
        <p:spPr/>
        <p:txBody>
          <a:bodyPr/>
          <a:lstStyle/>
          <a:p>
            <a:r>
              <a:rPr lang="en-US" altLang="en-US" b="1" dirty="0">
                <a:latin typeface="Open Sans" panose="020B0606030504020204" pitchFamily="34" charset="0"/>
                <a:ea typeface="Open Sans" panose="020B0606030504020204" pitchFamily="34" charset="0"/>
                <a:cs typeface="Open Sans" panose="020B0606030504020204" pitchFamily="34" charset="0"/>
              </a:rPr>
              <a:t>Given a variable, </a:t>
            </a:r>
            <a:r>
              <a:rPr lang="en-US" altLang="en-US" b="1" i="1" dirty="0">
                <a:latin typeface="Open Sans" panose="020B0606030504020204" pitchFamily="34" charset="0"/>
                <a:ea typeface="Open Sans" panose="020B0606030504020204" pitchFamily="34" charset="0"/>
                <a:cs typeface="Open Sans" panose="020B0606030504020204" pitchFamily="34" charset="0"/>
              </a:rPr>
              <a:t>choose the least constraining value:</a:t>
            </a:r>
          </a:p>
          <a:p>
            <a:pPr lvl="1"/>
            <a:r>
              <a:rPr lang="en-US" altLang="en-US" sz="2400" dirty="0">
                <a:latin typeface="Open Sans" panose="020B0606030504020204" pitchFamily="34" charset="0"/>
                <a:ea typeface="Open Sans" panose="020B0606030504020204" pitchFamily="34" charset="0"/>
                <a:cs typeface="Open Sans" panose="020B0606030504020204" pitchFamily="34" charset="0"/>
              </a:rPr>
              <a:t>the one that rules out the fewest values in the remaining variables</a:t>
            </a:r>
          </a:p>
          <a:p>
            <a:pPr lvl="1"/>
            <a:endParaRPr lang="en-US" altLang="en-US" dirty="0">
              <a:latin typeface="Open Sans" panose="020B0606030504020204" pitchFamily="34" charset="0"/>
              <a:ea typeface="Open Sans" panose="020B0606030504020204" pitchFamily="34" charset="0"/>
              <a:cs typeface="Open Sans" panose="020B0606030504020204" pitchFamily="34" charset="0"/>
            </a:endParaRPr>
          </a:p>
          <a:p>
            <a:pPr lvl="1"/>
            <a:endParaRPr lang="en-US" altLang="en-US" dirty="0">
              <a:latin typeface="Open Sans" panose="020B0606030504020204" pitchFamily="34" charset="0"/>
              <a:ea typeface="Open Sans" panose="020B0606030504020204" pitchFamily="34" charset="0"/>
              <a:cs typeface="Open Sans" panose="020B0606030504020204" pitchFamily="34" charset="0"/>
            </a:endParaRPr>
          </a:p>
          <a:p>
            <a:pPr lvl="1"/>
            <a:endParaRPr lang="en-US" altLang="en-US" dirty="0">
              <a:latin typeface="Open Sans" panose="020B0606030504020204" pitchFamily="34" charset="0"/>
              <a:ea typeface="Open Sans" panose="020B0606030504020204" pitchFamily="34" charset="0"/>
              <a:cs typeface="Open Sans" panose="020B0606030504020204" pitchFamily="34" charset="0"/>
            </a:endParaRPr>
          </a:p>
        </p:txBody>
      </p:sp>
      <p:pic>
        <p:nvPicPr>
          <p:cNvPr id="34822" name="Picture 4" descr="australia-least-constraining-value"/>
          <p:cNvPicPr>
            <a:picLocks noChangeAspect="1" noChangeArrowheads="1"/>
          </p:cNvPicPr>
          <p:nvPr/>
        </p:nvPicPr>
        <p:blipFill rotWithShape="1">
          <a:blip r:embed="rId3">
            <a:extLst>
              <a:ext uri="{28A0092B-C50C-407E-A947-70E740481C1C}">
                <a14:useLocalDpi xmlns:a14="http://schemas.microsoft.com/office/drawing/2010/main" val="0"/>
              </a:ext>
            </a:extLst>
          </a:blip>
          <a:srcRect l="39785"/>
          <a:stretch/>
        </p:blipFill>
        <p:spPr bwMode="auto">
          <a:xfrm>
            <a:off x="2829624" y="3140297"/>
            <a:ext cx="5055268" cy="1987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293812" y="5353231"/>
            <a:ext cx="5791200" cy="707886"/>
          </a:xfrm>
          <a:prstGeom prst="rect">
            <a:avLst/>
          </a:prstGeom>
          <a:solidFill>
            <a:srgbClr val="00B0F0"/>
          </a:solidFill>
        </p:spPr>
        <p:txBody>
          <a:bodyPr wrap="square" rtlCol="0">
            <a:spAutoFit/>
          </a:bodyPr>
          <a:lstStyle/>
          <a:p>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Note: demonstrated here independent  of the other heuristics</a:t>
            </a:r>
          </a:p>
        </p:txBody>
      </p:sp>
      <p:pic>
        <p:nvPicPr>
          <p:cNvPr id="8"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8062" y="4643110"/>
            <a:ext cx="1943100" cy="1605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3945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7"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4212" y="312739"/>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4" name="Rectangle 2"/>
          <p:cNvSpPr>
            <a:spLocks noGrp="1" noChangeArrowheads="1"/>
          </p:cNvSpPr>
          <p:nvPr>
            <p:ph type="title"/>
          </p:nvPr>
        </p:nvSpPr>
        <p:spPr/>
        <p:txBody>
          <a:bodyPr/>
          <a:lstStyle/>
          <a:p>
            <a:r>
              <a:rPr lang="en-US" altLang="en-US" dirty="0"/>
              <a:t>Heuristic 4: Forward checking </a:t>
            </a:r>
          </a:p>
        </p:txBody>
      </p:sp>
      <p:sp>
        <p:nvSpPr>
          <p:cNvPr id="35845" name="Rectangle 3"/>
          <p:cNvSpPr>
            <a:spLocks noGrp="1" noChangeArrowheads="1"/>
          </p:cNvSpPr>
          <p:nvPr>
            <p:ph type="body" idx="1"/>
          </p:nvPr>
        </p:nvSpPr>
        <p:spPr>
          <a:xfrm>
            <a:off x="837982" y="1676400"/>
            <a:ext cx="10512862" cy="4698230"/>
          </a:xfrm>
        </p:spPr>
        <p:txBody>
          <a:bodyPr/>
          <a:lstStyle/>
          <a:p>
            <a:r>
              <a:rPr lang="en-US" altLang="en-US" dirty="0">
                <a:solidFill>
                  <a:schemeClr val="accent2"/>
                </a:solidFill>
              </a:rPr>
              <a:t>Idea</a:t>
            </a:r>
            <a:r>
              <a:rPr lang="en-US" altLang="en-US" dirty="0"/>
              <a:t>: </a:t>
            </a:r>
          </a:p>
          <a:p>
            <a:pPr lvl="1"/>
            <a:r>
              <a:rPr lang="en-US" altLang="en-US" dirty="0"/>
              <a:t>Keep track of </a:t>
            </a:r>
            <a:r>
              <a:rPr lang="en-US" altLang="en-US" i="1" dirty="0"/>
              <a:t>remaining</a:t>
            </a:r>
            <a:r>
              <a:rPr lang="en-US" altLang="en-US" dirty="0"/>
              <a:t> legal values for </a:t>
            </a:r>
            <a:r>
              <a:rPr lang="en-US" altLang="en-US" i="1" dirty="0"/>
              <a:t>unassigned</a:t>
            </a:r>
            <a:r>
              <a:rPr lang="en-US" altLang="en-US" dirty="0"/>
              <a:t> variables</a:t>
            </a:r>
          </a:p>
          <a:p>
            <a:pPr lvl="1"/>
            <a:r>
              <a:rPr lang="en-US" altLang="en-US" dirty="0"/>
              <a:t>Terminate search when any unassigned variable has no remaining legal values</a:t>
            </a:r>
          </a:p>
          <a:p>
            <a:pPr lvl="1"/>
            <a:endParaRPr lang="en-US" altLang="en-US" dirty="0"/>
          </a:p>
          <a:p>
            <a:pPr lvl="1"/>
            <a:endParaRPr lang="en-US" altLang="en-US" dirty="0"/>
          </a:p>
          <a:p>
            <a:pPr lvl="1"/>
            <a:endParaRPr lang="en-US" altLang="en-US" dirty="0"/>
          </a:p>
          <a:p>
            <a:pPr lvl="1"/>
            <a:endParaRPr lang="en-US" altLang="en-US" dirty="0"/>
          </a:p>
          <a:p>
            <a:pPr marL="457200" lvl="1" indent="0" algn="ctr">
              <a:buNone/>
            </a:pPr>
            <a:r>
              <a:rPr lang="en-US" altLang="en-US" i="1" dirty="0">
                <a:solidFill>
                  <a:srgbClr val="C00000"/>
                </a:solidFill>
              </a:rPr>
              <a:t>(A first step towards Arc Consistency &amp; AC-3)</a:t>
            </a:r>
          </a:p>
          <a:p>
            <a:pPr lvl="1"/>
            <a:endParaRPr lang="en-US" altLang="en-US" dirty="0"/>
          </a:p>
        </p:txBody>
      </p:sp>
      <p:sp>
        <p:nvSpPr>
          <p:cNvPr id="58370" name="Date Placeholder 3"/>
          <p:cNvSpPr>
            <a:spLocks noGrp="1"/>
          </p:cNvSpPr>
          <p:nvPr>
            <p:ph type="dt" sz="quarter" idx="4294967295"/>
          </p:nvPr>
        </p:nvSpPr>
        <p:spPr bwMode="auto">
          <a:xfrm>
            <a:off x="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a:solidFill>
                  <a:schemeClr val="tx1"/>
                </a:solidFill>
                <a:latin typeface="Times New Roman" pitchFamily="-107" charset="0"/>
                <a:ea typeface="Arial" pitchFamily="-107" charset="0"/>
                <a:cs typeface="Arial" pitchFamily="-107"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defRPr/>
            </a:pPr>
            <a:endParaRPr lang="en-US" dirty="0"/>
          </a:p>
        </p:txBody>
      </p:sp>
      <p:sp>
        <p:nvSpPr>
          <p:cNvPr id="35843"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spcBef>
                <a:spcPct val="0"/>
              </a:spcBef>
              <a:buClrTx/>
              <a:buSzTx/>
              <a:buFontTx/>
              <a:buNone/>
              <a:defRPr/>
            </a:pPr>
            <a:r>
              <a:rPr lang="en-US"/>
              <a:t>       </a:t>
            </a:r>
            <a:fld id="{A0DDEB7C-4B19-4F57-AA21-A82D82E3DBF2}" type="slidenum">
              <a:rPr lang="en-US" smtClean="0"/>
              <a:pPr>
                <a:spcBef>
                  <a:spcPct val="0"/>
                </a:spcBef>
                <a:buClrTx/>
                <a:buSzTx/>
                <a:buFontTx/>
                <a:buNone/>
                <a:defRPr/>
              </a:pPr>
              <a:t>26</a:t>
            </a:fld>
            <a:endParaRPr lang="en-US" altLang="en-US" sz="1400" b="0"/>
          </a:p>
        </p:txBody>
      </p:sp>
      <p:pic>
        <p:nvPicPr>
          <p:cNvPr id="35846" name="Picture 4" descr="forward-checking-progress1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426" y="3048001"/>
            <a:ext cx="5133975"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peech Bubble: Rectangle with Corners Rounded 2"/>
          <p:cNvSpPr/>
          <p:nvPr/>
        </p:nvSpPr>
        <p:spPr bwMode="auto">
          <a:xfrm>
            <a:off x="1827212" y="3581401"/>
            <a:ext cx="1295400" cy="866775"/>
          </a:xfrm>
          <a:prstGeom prst="wedgeRoundRectCallout">
            <a:avLst>
              <a:gd name="adj1" fmla="val 73511"/>
              <a:gd name="adj2" fmla="val 24968"/>
              <a:gd name="adj3" fmla="val 16667"/>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dirty="0">
              <a:solidFill>
                <a:schemeClr val="tx1"/>
              </a:solidFill>
              <a:latin typeface="Times New Roman" charset="0"/>
              <a:ea typeface="Arial" charset="0"/>
              <a:cs typeface="Arial" charset="0"/>
            </a:endParaRPr>
          </a:p>
        </p:txBody>
      </p:sp>
      <p:sp>
        <p:nvSpPr>
          <p:cNvPr id="2" name="Speech Bubble: Rectangle with Corners Rounded 1"/>
          <p:cNvSpPr/>
          <p:nvPr/>
        </p:nvSpPr>
        <p:spPr bwMode="auto">
          <a:xfrm>
            <a:off x="1522412" y="4562477"/>
            <a:ext cx="1600200" cy="866775"/>
          </a:xfrm>
          <a:prstGeom prst="wedgeRoundRectCallout">
            <a:avLst>
              <a:gd name="adj1" fmla="val 81253"/>
              <a:gd name="adj2" fmla="val -71900"/>
              <a:gd name="adj3" fmla="val 16667"/>
            </a:avLst>
          </a:prstGeom>
          <a:solidFill>
            <a:srgbClr val="00B0F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r>
              <a:rPr lang="en-US" sz="2000" dirty="0">
                <a:solidFill>
                  <a:schemeClr val="bg1"/>
                </a:solidFill>
                <a:latin typeface="Open Sans" panose="020B0606030504020204" pitchFamily="34" charset="0"/>
                <a:cs typeface="Times New Roman" panose="02020603050405020304" pitchFamily="18" charset="0"/>
              </a:rPr>
              <a:t>New data </a:t>
            </a:r>
            <a:br>
              <a:rPr lang="en-US" sz="2000" dirty="0">
                <a:solidFill>
                  <a:schemeClr val="bg1"/>
                </a:solidFill>
                <a:latin typeface="Open Sans" panose="020B0606030504020204" pitchFamily="34" charset="0"/>
                <a:cs typeface="Times New Roman" panose="02020603050405020304" pitchFamily="18" charset="0"/>
              </a:rPr>
            </a:br>
            <a:r>
              <a:rPr lang="en-US" sz="2000" dirty="0">
                <a:solidFill>
                  <a:schemeClr val="bg1"/>
                </a:solidFill>
                <a:latin typeface="Open Sans" panose="020B0606030504020204" pitchFamily="34" charset="0"/>
                <a:cs typeface="Times New Roman" panose="02020603050405020304" pitchFamily="18" charset="0"/>
              </a:rPr>
              <a:t>structure</a:t>
            </a:r>
          </a:p>
          <a:p>
            <a:pPr algn="ctr" eaLnBrk="0" fontAlgn="base" hangingPunct="0">
              <a:spcBef>
                <a:spcPct val="0"/>
              </a:spcBef>
              <a:spcAft>
                <a:spcPct val="0"/>
              </a:spcAft>
              <a:buClrTx/>
            </a:pPr>
            <a:endParaRPr lang="en-US" sz="2000" dirty="0">
              <a:solidFill>
                <a:schemeClr val="tx1"/>
              </a:solidFill>
              <a:latin typeface="Open Sans" panose="020B0606030504020204" pitchFamily="34" charset="0"/>
              <a:ea typeface="Arial" charset="0"/>
              <a:cs typeface="Arial" charset="0"/>
            </a:endParaRPr>
          </a:p>
        </p:txBody>
      </p:sp>
    </p:spTree>
    <p:extLst>
      <p:ext uri="{BB962C8B-B14F-4D97-AF65-F5344CB8AC3E}">
        <p14:creationId xmlns:p14="http://schemas.microsoft.com/office/powerpoint/2010/main" val="1453199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71"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4212" y="312739"/>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Rectangle 2"/>
          <p:cNvSpPr>
            <a:spLocks noGrp="1" noChangeArrowheads="1"/>
          </p:cNvSpPr>
          <p:nvPr>
            <p:ph type="title"/>
          </p:nvPr>
        </p:nvSpPr>
        <p:spPr/>
        <p:txBody>
          <a:bodyPr/>
          <a:lstStyle/>
          <a:p>
            <a:r>
              <a:rPr lang="en-US" altLang="en-US"/>
              <a:t>Forward checking</a:t>
            </a:r>
          </a:p>
        </p:txBody>
      </p:sp>
      <p:sp>
        <p:nvSpPr>
          <p:cNvPr id="36869" name="Rectangle 3"/>
          <p:cNvSpPr>
            <a:spLocks noGrp="1" noChangeArrowheads="1"/>
          </p:cNvSpPr>
          <p:nvPr>
            <p:ph type="body" idx="1"/>
          </p:nvPr>
        </p:nvSpPr>
        <p:spPr>
          <a:xfrm>
            <a:off x="837982" y="1676400"/>
            <a:ext cx="10512862" cy="4698230"/>
          </a:xfrm>
        </p:spPr>
        <p:txBody>
          <a:bodyPr/>
          <a:lstStyle/>
          <a:p>
            <a:r>
              <a:rPr lang="en-US" altLang="en-US" dirty="0">
                <a:solidFill>
                  <a:schemeClr val="accent2"/>
                </a:solidFill>
              </a:rPr>
              <a:t>Idea</a:t>
            </a:r>
            <a:r>
              <a:rPr lang="en-US" altLang="en-US" dirty="0"/>
              <a:t>: </a:t>
            </a:r>
          </a:p>
          <a:p>
            <a:pPr lvl="1"/>
            <a:r>
              <a:rPr lang="en-US" altLang="en-US" dirty="0"/>
              <a:t>Keep track of remaining legal values for unassigned variables</a:t>
            </a:r>
          </a:p>
          <a:p>
            <a:pPr lvl="1"/>
            <a:r>
              <a:rPr lang="en-US" altLang="en-US" dirty="0"/>
              <a:t>Terminate search when any unassigned variable has no remaining legal values</a:t>
            </a:r>
          </a:p>
          <a:p>
            <a:pPr lvl="1"/>
            <a:endParaRPr lang="en-US" altLang="en-US" dirty="0"/>
          </a:p>
        </p:txBody>
      </p:sp>
      <p:sp>
        <p:nvSpPr>
          <p:cNvPr id="60418" name="Date Placeholder 3"/>
          <p:cNvSpPr>
            <a:spLocks noGrp="1"/>
          </p:cNvSpPr>
          <p:nvPr>
            <p:ph type="dt" sz="quarter" idx="4294967295"/>
          </p:nvPr>
        </p:nvSpPr>
        <p:spPr bwMode="auto">
          <a:xfrm>
            <a:off x="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a:solidFill>
                  <a:schemeClr val="tx1"/>
                </a:solidFill>
                <a:latin typeface="Times New Roman" pitchFamily="-107" charset="0"/>
                <a:ea typeface="Arial" pitchFamily="-107" charset="0"/>
                <a:cs typeface="Arial" pitchFamily="-107"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defRPr/>
            </a:pPr>
            <a:endParaRPr lang="en-US" dirty="0"/>
          </a:p>
        </p:txBody>
      </p:sp>
      <p:sp>
        <p:nvSpPr>
          <p:cNvPr id="36867"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spcBef>
                <a:spcPct val="0"/>
              </a:spcBef>
              <a:buClrTx/>
              <a:buSzTx/>
              <a:buFontTx/>
              <a:buNone/>
              <a:defRPr/>
            </a:pPr>
            <a:r>
              <a:rPr lang="en-US"/>
              <a:t>       </a:t>
            </a:r>
            <a:fld id="{A0DDEB7C-4B19-4F57-AA21-A82D82E3DBF2}" type="slidenum">
              <a:rPr lang="en-US" smtClean="0"/>
              <a:pPr>
                <a:spcBef>
                  <a:spcPct val="0"/>
                </a:spcBef>
                <a:buClrTx/>
                <a:buSzTx/>
                <a:buFontTx/>
                <a:buNone/>
                <a:defRPr/>
              </a:pPr>
              <a:t>27</a:t>
            </a:fld>
            <a:endParaRPr lang="en-US" altLang="en-US" sz="1400" b="0"/>
          </a:p>
        </p:txBody>
      </p:sp>
      <p:pic>
        <p:nvPicPr>
          <p:cNvPr id="36870" name="Picture 4" descr="forward-checking-progress2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426" y="3048000"/>
            <a:ext cx="5133975"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bwMode="auto">
          <a:xfrm>
            <a:off x="4265612" y="4495800"/>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9" name="Rectangle 8"/>
          <p:cNvSpPr/>
          <p:nvPr/>
        </p:nvSpPr>
        <p:spPr bwMode="auto">
          <a:xfrm>
            <a:off x="7237412" y="4495800"/>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Tree>
    <p:extLst>
      <p:ext uri="{BB962C8B-B14F-4D97-AF65-F5344CB8AC3E}">
        <p14:creationId xmlns:p14="http://schemas.microsoft.com/office/powerpoint/2010/main" val="41820957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5"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4212" y="312739"/>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Rectangle 2"/>
          <p:cNvSpPr>
            <a:spLocks noGrp="1" noChangeArrowheads="1"/>
          </p:cNvSpPr>
          <p:nvPr>
            <p:ph type="title"/>
          </p:nvPr>
        </p:nvSpPr>
        <p:spPr/>
        <p:txBody>
          <a:bodyPr/>
          <a:lstStyle/>
          <a:p>
            <a:r>
              <a:rPr lang="en-US" altLang="en-US"/>
              <a:t>Forward checking</a:t>
            </a:r>
          </a:p>
        </p:txBody>
      </p:sp>
      <p:sp>
        <p:nvSpPr>
          <p:cNvPr id="37893" name="Rectangle 3"/>
          <p:cNvSpPr>
            <a:spLocks noGrp="1" noChangeArrowheads="1"/>
          </p:cNvSpPr>
          <p:nvPr>
            <p:ph type="body" idx="1"/>
          </p:nvPr>
        </p:nvSpPr>
        <p:spPr>
          <a:xfrm>
            <a:off x="837982" y="1676400"/>
            <a:ext cx="10512862" cy="4698230"/>
          </a:xfrm>
        </p:spPr>
        <p:txBody>
          <a:bodyPr/>
          <a:lstStyle/>
          <a:p>
            <a:r>
              <a:rPr lang="en-US" altLang="en-US" dirty="0">
                <a:solidFill>
                  <a:schemeClr val="accent2"/>
                </a:solidFill>
              </a:rPr>
              <a:t>Idea</a:t>
            </a:r>
            <a:r>
              <a:rPr lang="en-US" altLang="en-US" dirty="0"/>
              <a:t>: </a:t>
            </a:r>
          </a:p>
          <a:p>
            <a:pPr lvl="1"/>
            <a:r>
              <a:rPr lang="en-US" altLang="en-US" dirty="0"/>
              <a:t>Keep track of remaining legal values for unassigned variables</a:t>
            </a:r>
          </a:p>
          <a:p>
            <a:pPr lvl="1"/>
            <a:r>
              <a:rPr lang="en-US" altLang="en-US" dirty="0"/>
              <a:t>Terminate search when any unassigned variable has no remaining legal values</a:t>
            </a:r>
          </a:p>
          <a:p>
            <a:pPr lvl="1"/>
            <a:endParaRPr lang="en-US" altLang="en-US" dirty="0"/>
          </a:p>
        </p:txBody>
      </p:sp>
      <p:sp>
        <p:nvSpPr>
          <p:cNvPr id="62466" name="Date Placeholder 3"/>
          <p:cNvSpPr>
            <a:spLocks noGrp="1"/>
          </p:cNvSpPr>
          <p:nvPr>
            <p:ph type="dt" sz="quarter" idx="4294967295"/>
          </p:nvPr>
        </p:nvSpPr>
        <p:spPr bwMode="auto">
          <a:xfrm>
            <a:off x="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a:solidFill>
                  <a:schemeClr val="tx1"/>
                </a:solidFill>
                <a:latin typeface="Times New Roman" pitchFamily="-107" charset="0"/>
                <a:ea typeface="Arial" pitchFamily="-107" charset="0"/>
                <a:cs typeface="Arial" pitchFamily="-107"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defRPr/>
            </a:pPr>
            <a:endParaRPr lang="en-US" dirty="0"/>
          </a:p>
        </p:txBody>
      </p:sp>
      <p:sp>
        <p:nvSpPr>
          <p:cNvPr id="37891"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spcBef>
                <a:spcPct val="0"/>
              </a:spcBef>
              <a:buClrTx/>
              <a:buSzTx/>
              <a:buFontTx/>
              <a:buNone/>
              <a:defRPr/>
            </a:pPr>
            <a:r>
              <a:rPr lang="en-US"/>
              <a:t>       </a:t>
            </a:r>
            <a:fld id="{A0DDEB7C-4B19-4F57-AA21-A82D82E3DBF2}" type="slidenum">
              <a:rPr lang="en-US" smtClean="0"/>
              <a:pPr>
                <a:spcBef>
                  <a:spcPct val="0"/>
                </a:spcBef>
                <a:buClrTx/>
                <a:buSzTx/>
                <a:buFontTx/>
                <a:buNone/>
                <a:defRPr/>
              </a:pPr>
              <a:t>28</a:t>
            </a:fld>
            <a:endParaRPr lang="en-US" altLang="en-US" sz="1400" b="0"/>
          </a:p>
        </p:txBody>
      </p:sp>
      <p:pic>
        <p:nvPicPr>
          <p:cNvPr id="37894" name="Picture 4" descr="forward-checking-progress3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426" y="3048000"/>
            <a:ext cx="513397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bwMode="auto">
          <a:xfrm>
            <a:off x="7161212" y="4781550"/>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9" name="Rectangle 8"/>
          <p:cNvSpPr/>
          <p:nvPr/>
        </p:nvSpPr>
        <p:spPr bwMode="auto">
          <a:xfrm>
            <a:off x="5815806" y="4781550"/>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pic>
        <p:nvPicPr>
          <p:cNvPr id="2" name="Picture 1"/>
          <p:cNvPicPr>
            <a:picLocks noChangeAspect="1"/>
          </p:cNvPicPr>
          <p:nvPr/>
        </p:nvPicPr>
        <p:blipFill>
          <a:blip r:embed="rId5"/>
          <a:stretch>
            <a:fillRect/>
          </a:stretch>
        </p:blipFill>
        <p:spPr>
          <a:xfrm>
            <a:off x="4229007" y="4746382"/>
            <a:ext cx="682811" cy="243861"/>
          </a:xfrm>
          <a:prstGeom prst="rect">
            <a:avLst/>
          </a:prstGeom>
        </p:spPr>
      </p:pic>
    </p:spTree>
    <p:extLst>
      <p:ext uri="{BB962C8B-B14F-4D97-AF65-F5344CB8AC3E}">
        <p14:creationId xmlns:p14="http://schemas.microsoft.com/office/powerpoint/2010/main" val="5730948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9"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4212" y="312739"/>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6" name="Rectangle 2"/>
          <p:cNvSpPr>
            <a:spLocks noGrp="1" noChangeArrowheads="1"/>
          </p:cNvSpPr>
          <p:nvPr>
            <p:ph type="title"/>
          </p:nvPr>
        </p:nvSpPr>
        <p:spPr/>
        <p:txBody>
          <a:bodyPr/>
          <a:lstStyle/>
          <a:p>
            <a:r>
              <a:rPr lang="en-US" altLang="en-US"/>
              <a:t>Forward checking</a:t>
            </a:r>
          </a:p>
        </p:txBody>
      </p:sp>
      <p:sp>
        <p:nvSpPr>
          <p:cNvPr id="38917" name="Rectangle 3"/>
          <p:cNvSpPr>
            <a:spLocks noGrp="1" noChangeArrowheads="1"/>
          </p:cNvSpPr>
          <p:nvPr>
            <p:ph type="body" idx="1"/>
          </p:nvPr>
        </p:nvSpPr>
        <p:spPr>
          <a:xfrm>
            <a:off x="837982" y="1676400"/>
            <a:ext cx="10512862" cy="4698230"/>
          </a:xfrm>
        </p:spPr>
        <p:txBody>
          <a:bodyPr>
            <a:normAutofit lnSpcReduction="10000"/>
          </a:bodyPr>
          <a:lstStyle/>
          <a:p>
            <a:r>
              <a:rPr lang="en-US" altLang="en-US" dirty="0">
                <a:solidFill>
                  <a:schemeClr val="accent2"/>
                </a:solidFill>
              </a:rPr>
              <a:t>Idea</a:t>
            </a:r>
            <a:r>
              <a:rPr lang="en-US" altLang="en-US" dirty="0"/>
              <a:t>: </a:t>
            </a:r>
          </a:p>
          <a:p>
            <a:pPr lvl="1"/>
            <a:r>
              <a:rPr lang="en-US" altLang="en-US" dirty="0"/>
              <a:t>Keep track of remaining legal values for unassigned variables</a:t>
            </a:r>
          </a:p>
          <a:p>
            <a:pPr lvl="1"/>
            <a:r>
              <a:rPr lang="en-US" altLang="en-US" dirty="0"/>
              <a:t>Terminate search when any unassigned variable has no remaining legal values</a:t>
            </a:r>
          </a:p>
          <a:p>
            <a:pPr lvl="1"/>
            <a:endParaRPr lang="en-US" altLang="en-US" sz="600" dirty="0"/>
          </a:p>
          <a:p>
            <a:pPr lvl="1"/>
            <a:endParaRPr lang="en-US" altLang="en-US" dirty="0"/>
          </a:p>
          <a:p>
            <a:endParaRPr lang="en-US" altLang="en-US" dirty="0"/>
          </a:p>
          <a:p>
            <a:endParaRPr lang="en-US" altLang="en-US" dirty="0"/>
          </a:p>
          <a:p>
            <a:endParaRPr lang="en-US" altLang="en-US" dirty="0"/>
          </a:p>
          <a:p>
            <a:endParaRPr lang="en-US" altLang="en-US" dirty="0"/>
          </a:p>
          <a:p>
            <a:pPr marL="0" indent="0" algn="ctr">
              <a:buNone/>
            </a:pPr>
            <a:r>
              <a:rPr lang="en-US" altLang="en-US" sz="2000" dirty="0"/>
              <a:t>Terminate!  No possible value for SA</a:t>
            </a:r>
          </a:p>
        </p:txBody>
      </p:sp>
      <p:sp>
        <p:nvSpPr>
          <p:cNvPr id="64514" name="Date Placeholder 3"/>
          <p:cNvSpPr>
            <a:spLocks noGrp="1"/>
          </p:cNvSpPr>
          <p:nvPr>
            <p:ph type="dt" sz="quarter" idx="4294967295"/>
          </p:nvPr>
        </p:nvSpPr>
        <p:spPr bwMode="auto">
          <a:xfrm>
            <a:off x="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a:solidFill>
                  <a:schemeClr val="tx1"/>
                </a:solidFill>
                <a:latin typeface="Times New Roman" pitchFamily="-107" charset="0"/>
                <a:ea typeface="Arial" pitchFamily="-107" charset="0"/>
                <a:cs typeface="Arial" pitchFamily="-107"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defRPr/>
            </a:pPr>
            <a:endParaRPr lang="en-US" dirty="0"/>
          </a:p>
        </p:txBody>
      </p:sp>
      <p:sp>
        <p:nvSpPr>
          <p:cNvPr id="38915"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spcBef>
                <a:spcPct val="0"/>
              </a:spcBef>
              <a:buClrTx/>
              <a:buSzTx/>
              <a:buFontTx/>
              <a:buNone/>
              <a:defRPr/>
            </a:pPr>
            <a:r>
              <a:rPr lang="en-US"/>
              <a:t>       </a:t>
            </a:r>
            <a:fld id="{A0DDEB7C-4B19-4F57-AA21-A82D82E3DBF2}" type="slidenum">
              <a:rPr lang="en-US" smtClean="0"/>
              <a:pPr>
                <a:spcBef>
                  <a:spcPct val="0"/>
                </a:spcBef>
                <a:buClrTx/>
                <a:buSzTx/>
                <a:buFontTx/>
                <a:buNone/>
                <a:defRPr/>
              </a:pPr>
              <a:t>29</a:t>
            </a:fld>
            <a:endParaRPr lang="en-US" altLang="en-US" sz="1400" b="0" dirty="0"/>
          </a:p>
        </p:txBody>
      </p:sp>
      <p:pic>
        <p:nvPicPr>
          <p:cNvPr id="38918" name="Picture 4" descr="forward-checking-progress4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426" y="3048001"/>
            <a:ext cx="5133975"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bwMode="auto">
          <a:xfrm>
            <a:off x="7238603" y="5076825"/>
            <a:ext cx="685800" cy="247650"/>
          </a:xfrm>
          <a:prstGeom prst="rect">
            <a:avLst/>
          </a:prstGeom>
          <a:solidFill>
            <a:srgbClr val="FFC000">
              <a:alpha val="33000"/>
            </a:srgbClr>
          </a:solid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9" name="Rectangle 8"/>
          <p:cNvSpPr/>
          <p:nvPr/>
        </p:nvSpPr>
        <p:spPr bwMode="auto">
          <a:xfrm>
            <a:off x="5815806" y="5065103"/>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Tree>
    <p:extLst>
      <p:ext uri="{BB962C8B-B14F-4D97-AF65-F5344CB8AC3E}">
        <p14:creationId xmlns:p14="http://schemas.microsoft.com/office/powerpoint/2010/main" val="25989919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idea</a:t>
            </a:r>
          </a:p>
        </p:txBody>
      </p:sp>
      <p:sp>
        <p:nvSpPr>
          <p:cNvPr id="3" name="Content Placeholder 2"/>
          <p:cNvSpPr>
            <a:spLocks noGrp="1"/>
          </p:cNvSpPr>
          <p:nvPr>
            <p:ph type="body" idx="1"/>
          </p:nvPr>
        </p:nvSpPr>
        <p:spPr>
          <a:xfrm>
            <a:off x="837982" y="1751654"/>
            <a:ext cx="10742830" cy="4268146"/>
          </a:xfrm>
        </p:spPr>
        <p:txBody>
          <a:bodyPr>
            <a:normAutofit lnSpcReduction="10000"/>
          </a:bodyPr>
          <a:lstStyle/>
          <a:p>
            <a:r>
              <a:rPr lang="en-US" b="1" dirty="0"/>
              <a:t>Represent the </a:t>
            </a:r>
            <a:r>
              <a:rPr lang="en-US" b="1" i="1" dirty="0">
                <a:solidFill>
                  <a:srgbClr val="C00000"/>
                </a:solidFill>
              </a:rPr>
              <a:t>constraints</a:t>
            </a:r>
            <a:r>
              <a:rPr lang="en-US" b="1" i="1" dirty="0"/>
              <a:t> </a:t>
            </a:r>
            <a:r>
              <a:rPr lang="en-US" b="1" dirty="0"/>
              <a:t>that solutions must satisfy in a uniform </a:t>
            </a:r>
            <a:r>
              <a:rPr lang="en-US" b="1" i="1" dirty="0">
                <a:solidFill>
                  <a:srgbClr val="C00000"/>
                </a:solidFill>
              </a:rPr>
              <a:t>declarative</a:t>
            </a:r>
            <a:r>
              <a:rPr lang="en-US" b="1" i="1" dirty="0"/>
              <a:t> </a:t>
            </a:r>
            <a:r>
              <a:rPr lang="en-US" b="1" dirty="0"/>
              <a:t>language</a:t>
            </a:r>
          </a:p>
          <a:p>
            <a:r>
              <a:rPr lang="en-US" b="1" dirty="0"/>
              <a:t>Find solutions by </a:t>
            </a:r>
            <a:r>
              <a:rPr lang="en-US" b="1" i="1" dirty="0">
                <a:solidFill>
                  <a:srgbClr val="C00000"/>
                </a:solidFill>
              </a:rPr>
              <a:t>GENERAL</a:t>
            </a:r>
            <a:r>
              <a:rPr lang="en-US" b="1" dirty="0"/>
              <a:t> </a:t>
            </a:r>
            <a:r>
              <a:rPr lang="en-US" b="1" i="1" dirty="0">
                <a:solidFill>
                  <a:srgbClr val="C00000"/>
                </a:solidFill>
              </a:rPr>
              <a:t>PURPOSE</a:t>
            </a:r>
            <a:r>
              <a:rPr lang="en-US" b="1" dirty="0"/>
              <a:t> search algorithms with no changes from problem to problem</a:t>
            </a:r>
          </a:p>
          <a:p>
            <a:pPr lvl="1"/>
            <a:r>
              <a:rPr lang="en-US" dirty="0"/>
              <a:t>No hand-built transition functions</a:t>
            </a:r>
          </a:p>
          <a:p>
            <a:pPr lvl="1"/>
            <a:r>
              <a:rPr lang="en-US" dirty="0"/>
              <a:t>No hand-built heuristics</a:t>
            </a:r>
          </a:p>
          <a:p>
            <a:pPr lvl="1"/>
            <a:endParaRPr lang="en-US" dirty="0"/>
          </a:p>
          <a:p>
            <a:r>
              <a:rPr lang="en-US" b="1" dirty="0"/>
              <a:t>Just specify the problem in a formal declarative language, and a general-purpose algorithm does everything else!</a:t>
            </a:r>
          </a:p>
          <a:p>
            <a:pPr lvl="1"/>
            <a:endParaRPr lang="en-US" dirty="0"/>
          </a:p>
        </p:txBody>
      </p:sp>
    </p:spTree>
    <p:extLst>
      <p:ext uri="{BB962C8B-B14F-4D97-AF65-F5344CB8AC3E}">
        <p14:creationId xmlns:p14="http://schemas.microsoft.com/office/powerpoint/2010/main" val="2785261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2"/>
          <p:cNvSpPr>
            <a:spLocks noGrp="1" noChangeArrowheads="1"/>
          </p:cNvSpPr>
          <p:nvPr>
            <p:ph type="title"/>
          </p:nvPr>
        </p:nvSpPr>
        <p:spPr/>
        <p:txBody>
          <a:bodyPr/>
          <a:lstStyle/>
          <a:p>
            <a:r>
              <a:rPr lang="en-US" altLang="en-US"/>
              <a:t>Example: 4-Queens Problem</a:t>
            </a:r>
          </a:p>
        </p:txBody>
      </p:sp>
      <p:sp>
        <p:nvSpPr>
          <p:cNvPr id="40963" name="Slide Number Placeholder 4"/>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D5823914-2066-4DD6-898F-7F9205134F33}" type="slidenum">
              <a:rPr lang="en-US" altLang="en-US" sz="1400" b="0"/>
              <a:pPr>
                <a:spcBef>
                  <a:spcPct val="0"/>
                </a:spcBef>
                <a:buClrTx/>
                <a:buSzTx/>
                <a:buFontTx/>
                <a:buNone/>
              </a:pPr>
              <a:t>30</a:t>
            </a:fld>
            <a:endParaRPr lang="en-US" altLang="en-US" sz="1400" b="0"/>
          </a:p>
        </p:txBody>
      </p:sp>
      <p:grpSp>
        <p:nvGrpSpPr>
          <p:cNvPr id="40966" name="Group 22"/>
          <p:cNvGrpSpPr>
            <a:grpSpLocks/>
          </p:cNvGrpSpPr>
          <p:nvPr/>
        </p:nvGrpSpPr>
        <p:grpSpPr bwMode="auto">
          <a:xfrm>
            <a:off x="5789612" y="2133600"/>
            <a:ext cx="3714750" cy="3276600"/>
            <a:chOff x="2445" y="1344"/>
            <a:chExt cx="2340" cy="2064"/>
          </a:xfrm>
        </p:grpSpPr>
        <p:grpSp>
          <p:nvGrpSpPr>
            <p:cNvPr id="40975" name="Group 23"/>
            <p:cNvGrpSpPr>
              <a:grpSpLocks/>
            </p:cNvGrpSpPr>
            <p:nvPr/>
          </p:nvGrpSpPr>
          <p:grpSpPr bwMode="auto">
            <a:xfrm>
              <a:off x="2445" y="1344"/>
              <a:ext cx="2340" cy="2064"/>
              <a:chOff x="2445" y="1344"/>
              <a:chExt cx="2340" cy="2064"/>
            </a:xfrm>
          </p:grpSpPr>
          <p:sp>
            <p:nvSpPr>
              <p:cNvPr id="40982" name="Text Box 24"/>
              <p:cNvSpPr txBox="1">
                <a:spLocks noChangeArrowheads="1"/>
              </p:cNvSpPr>
              <p:nvPr/>
            </p:nvSpPr>
            <p:spPr bwMode="auto">
              <a:xfrm>
                <a:off x="244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solidFill>
                      <a:srgbClr val="FF3300"/>
                    </a:solidFill>
                    <a:latin typeface="Tahoma" charset="0"/>
                  </a:rPr>
                  <a:t>X1</a:t>
                </a:r>
              </a:p>
              <a:p>
                <a:pPr algn="ctr" eaLnBrk="1" hangingPunct="1">
                  <a:spcBef>
                    <a:spcPct val="0"/>
                  </a:spcBef>
                  <a:buClrTx/>
                  <a:buSzTx/>
                  <a:buFontTx/>
                  <a:buNone/>
                </a:pPr>
                <a:r>
                  <a:rPr lang="en-US" altLang="en-US" b="0">
                    <a:latin typeface="Tahoma" charset="0"/>
                  </a:rPr>
                  <a:t>{</a:t>
                </a:r>
                <a:r>
                  <a:rPr lang="en-US" altLang="en-US" b="0">
                    <a:solidFill>
                      <a:srgbClr val="FF3300"/>
                    </a:solidFill>
                    <a:latin typeface="Tahoma" charset="0"/>
                  </a:rPr>
                  <a:t>1</a:t>
                </a:r>
                <a:r>
                  <a:rPr lang="en-US" altLang="en-US" b="0">
                    <a:latin typeface="Tahoma" charset="0"/>
                  </a:rPr>
                  <a:t>,2,3,4}</a:t>
                </a:r>
              </a:p>
            </p:txBody>
          </p:sp>
          <p:sp>
            <p:nvSpPr>
              <p:cNvPr id="40983" name="Text Box 25"/>
              <p:cNvSpPr txBox="1">
                <a:spLocks noChangeArrowheads="1"/>
              </p:cNvSpPr>
              <p:nvPr/>
            </p:nvSpPr>
            <p:spPr bwMode="auto">
              <a:xfrm>
                <a:off x="2445" y="2880"/>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{1,2,3,4}</a:t>
                </a:r>
              </a:p>
            </p:txBody>
          </p:sp>
          <p:sp>
            <p:nvSpPr>
              <p:cNvPr id="40984" name="Text Box 26"/>
              <p:cNvSpPr txBox="1">
                <a:spLocks noChangeArrowheads="1"/>
              </p:cNvSpPr>
              <p:nvPr/>
            </p:nvSpPr>
            <p:spPr bwMode="auto">
              <a:xfrm>
                <a:off x="3885" y="2880"/>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dirty="0">
                    <a:latin typeface="Tahoma" charset="0"/>
                  </a:rPr>
                  <a:t>X4</a:t>
                </a:r>
              </a:p>
              <a:p>
                <a:pPr algn="ctr" eaLnBrk="1" hangingPunct="1">
                  <a:spcBef>
                    <a:spcPct val="0"/>
                  </a:spcBef>
                  <a:buClrTx/>
                  <a:buSzTx/>
                  <a:buFontTx/>
                  <a:buNone/>
                </a:pPr>
                <a:r>
                  <a:rPr lang="en-US" altLang="en-US" b="0" dirty="0">
                    <a:latin typeface="Tahoma" charset="0"/>
                  </a:rPr>
                  <a:t>{1,2,3,4}</a:t>
                </a:r>
              </a:p>
            </p:txBody>
          </p:sp>
          <p:sp>
            <p:nvSpPr>
              <p:cNvPr id="40985" name="Text Box 27"/>
              <p:cNvSpPr txBox="1">
                <a:spLocks noChangeArrowheads="1"/>
              </p:cNvSpPr>
              <p:nvPr/>
            </p:nvSpPr>
            <p:spPr bwMode="auto">
              <a:xfrm>
                <a:off x="388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{1,2,3,4}</a:t>
                </a:r>
              </a:p>
            </p:txBody>
          </p:sp>
        </p:grpSp>
        <p:sp>
          <p:nvSpPr>
            <p:cNvPr id="40976"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77"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78"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79"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80"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81"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2" name="TextBox 1"/>
          <p:cNvSpPr txBox="1"/>
          <p:nvPr/>
        </p:nvSpPr>
        <p:spPr>
          <a:xfrm>
            <a:off x="5484812" y="5715000"/>
            <a:ext cx="4343400" cy="400110"/>
          </a:xfrm>
          <a:prstGeom prst="rect">
            <a:avLst/>
          </a:prstGeom>
          <a:solidFill>
            <a:srgbClr val="00B0F0"/>
          </a:solidFill>
        </p:spPr>
        <p:txBody>
          <a:bodyPr wrap="square" rtlCol="0">
            <a:spAutoFit/>
          </a:bodyPr>
          <a:lstStyle/>
          <a:p>
            <a:r>
              <a:rPr lang="en-US" sz="2000" dirty="0">
                <a:solidFill>
                  <a:schemeClr val="bg1"/>
                </a:solidFill>
              </a:rPr>
              <a:t>Assign value to unassigned variable</a:t>
            </a:r>
          </a:p>
        </p:txBody>
      </p:sp>
      <p:grpSp>
        <p:nvGrpSpPr>
          <p:cNvPr id="147" name="Group 3">
            <a:extLst>
              <a:ext uri="{FF2B5EF4-FFF2-40B4-BE49-F238E27FC236}">
                <a16:creationId xmlns:a16="http://schemas.microsoft.com/office/drawing/2014/main" id="{5358E547-89A4-B44B-878B-5AEC332D0B60}"/>
              </a:ext>
            </a:extLst>
          </p:cNvPr>
          <p:cNvGrpSpPr>
            <a:grpSpLocks/>
          </p:cNvGrpSpPr>
          <p:nvPr/>
        </p:nvGrpSpPr>
        <p:grpSpPr bwMode="auto">
          <a:xfrm>
            <a:off x="2743200" y="2670048"/>
            <a:ext cx="2133600" cy="2209800"/>
            <a:chOff x="768" y="1680"/>
            <a:chExt cx="1344" cy="1392"/>
          </a:xfrm>
        </p:grpSpPr>
        <p:grpSp>
          <p:nvGrpSpPr>
            <p:cNvPr id="148" name="Group 4">
              <a:extLst>
                <a:ext uri="{FF2B5EF4-FFF2-40B4-BE49-F238E27FC236}">
                  <a16:creationId xmlns:a16="http://schemas.microsoft.com/office/drawing/2014/main" id="{E25720E3-00F5-4C4B-AD89-A4C0FD8397B7}"/>
                </a:ext>
              </a:extLst>
            </p:cNvPr>
            <p:cNvGrpSpPr>
              <a:grpSpLocks/>
            </p:cNvGrpSpPr>
            <p:nvPr/>
          </p:nvGrpSpPr>
          <p:grpSpPr bwMode="auto">
            <a:xfrm>
              <a:off x="960" y="1920"/>
              <a:ext cx="1152" cy="1152"/>
              <a:chOff x="576" y="1728"/>
              <a:chExt cx="1152" cy="1152"/>
            </a:xfrm>
          </p:grpSpPr>
          <p:sp>
            <p:nvSpPr>
              <p:cNvPr id="157" name="Rectangle 5">
                <a:extLst>
                  <a:ext uri="{FF2B5EF4-FFF2-40B4-BE49-F238E27FC236}">
                    <a16:creationId xmlns:a16="http://schemas.microsoft.com/office/drawing/2014/main" id="{8C556A07-066F-BF4A-A673-45466EE483F5}"/>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158" name="Rectangle 6">
                <a:extLst>
                  <a:ext uri="{FF2B5EF4-FFF2-40B4-BE49-F238E27FC236}">
                    <a16:creationId xmlns:a16="http://schemas.microsoft.com/office/drawing/2014/main" id="{69D0A393-5490-7A42-A743-F5FB200C0DCD}"/>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159" name="Rectangle 7">
                <a:extLst>
                  <a:ext uri="{FF2B5EF4-FFF2-40B4-BE49-F238E27FC236}">
                    <a16:creationId xmlns:a16="http://schemas.microsoft.com/office/drawing/2014/main" id="{B5207F53-BE48-BD4E-A121-77D2FA772B59}"/>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160" name="Rectangle 8">
                <a:extLst>
                  <a:ext uri="{FF2B5EF4-FFF2-40B4-BE49-F238E27FC236}">
                    <a16:creationId xmlns:a16="http://schemas.microsoft.com/office/drawing/2014/main" id="{5FE86D5B-5930-D142-9BE7-1AD105A2C64A}"/>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161" name="Rectangle 9">
                <a:extLst>
                  <a:ext uri="{FF2B5EF4-FFF2-40B4-BE49-F238E27FC236}">
                    <a16:creationId xmlns:a16="http://schemas.microsoft.com/office/drawing/2014/main" id="{26D0E0D3-F234-4046-8FEA-6A31D612ABD5}"/>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162" name="Rectangle 10">
                <a:extLst>
                  <a:ext uri="{FF2B5EF4-FFF2-40B4-BE49-F238E27FC236}">
                    <a16:creationId xmlns:a16="http://schemas.microsoft.com/office/drawing/2014/main" id="{F28CBD8F-FE2B-CB43-A52D-5AA5B52156F9}"/>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163" name="Rectangle 11">
                <a:extLst>
                  <a:ext uri="{FF2B5EF4-FFF2-40B4-BE49-F238E27FC236}">
                    <a16:creationId xmlns:a16="http://schemas.microsoft.com/office/drawing/2014/main" id="{C23F5CBC-EF93-6747-994B-CD664B2EAC7D}"/>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164" name="Rectangle 12">
                <a:extLst>
                  <a:ext uri="{FF2B5EF4-FFF2-40B4-BE49-F238E27FC236}">
                    <a16:creationId xmlns:a16="http://schemas.microsoft.com/office/drawing/2014/main" id="{FD425FD3-53E2-234D-BBAA-4EFEB7B0BA5F}"/>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165" name="Rectangle 13">
                <a:extLst>
                  <a:ext uri="{FF2B5EF4-FFF2-40B4-BE49-F238E27FC236}">
                    <a16:creationId xmlns:a16="http://schemas.microsoft.com/office/drawing/2014/main" id="{4B6C33FE-EBEE-F344-A70B-1188B25ADDE8}"/>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149" name="Text Box 14">
              <a:extLst>
                <a:ext uri="{FF2B5EF4-FFF2-40B4-BE49-F238E27FC236}">
                  <a16:creationId xmlns:a16="http://schemas.microsoft.com/office/drawing/2014/main" id="{5C535D02-D89C-4448-BAB5-3FFE7296C666}"/>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150" name="Text Box 15">
              <a:extLst>
                <a:ext uri="{FF2B5EF4-FFF2-40B4-BE49-F238E27FC236}">
                  <a16:creationId xmlns:a16="http://schemas.microsoft.com/office/drawing/2014/main" id="{ACAF3BDF-5923-1F47-AD5F-8D1D847EF753}"/>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151" name="Text Box 16">
              <a:extLst>
                <a:ext uri="{FF2B5EF4-FFF2-40B4-BE49-F238E27FC236}">
                  <a16:creationId xmlns:a16="http://schemas.microsoft.com/office/drawing/2014/main" id="{9A76AB0E-FBB4-234F-8C4A-572C848C32EE}"/>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152" name="Text Box 17">
              <a:extLst>
                <a:ext uri="{FF2B5EF4-FFF2-40B4-BE49-F238E27FC236}">
                  <a16:creationId xmlns:a16="http://schemas.microsoft.com/office/drawing/2014/main" id="{120F64E6-1225-4F46-925C-ABE5E689F0B7}"/>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153" name="Text Box 18">
              <a:extLst>
                <a:ext uri="{FF2B5EF4-FFF2-40B4-BE49-F238E27FC236}">
                  <a16:creationId xmlns:a16="http://schemas.microsoft.com/office/drawing/2014/main" id="{B63E04AF-EE8C-5242-9ED4-881A96DB6849}"/>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154" name="Text Box 19">
              <a:extLst>
                <a:ext uri="{FF2B5EF4-FFF2-40B4-BE49-F238E27FC236}">
                  <a16:creationId xmlns:a16="http://schemas.microsoft.com/office/drawing/2014/main" id="{BA596003-1E6D-F74B-A703-4C3EAC7A6A71}"/>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155" name="Text Box 20">
              <a:extLst>
                <a:ext uri="{FF2B5EF4-FFF2-40B4-BE49-F238E27FC236}">
                  <a16:creationId xmlns:a16="http://schemas.microsoft.com/office/drawing/2014/main" id="{21EDD7C5-60ED-9A47-9F35-2659A388E835}"/>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156" name="Text Box 21">
              <a:extLst>
                <a:ext uri="{FF2B5EF4-FFF2-40B4-BE49-F238E27FC236}">
                  <a16:creationId xmlns:a16="http://schemas.microsoft.com/office/drawing/2014/main" id="{C6A66DE5-7A8A-0445-9D5F-D7456C758E0F}"/>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166" name="AutoShape 34">
            <a:extLst>
              <a:ext uri="{FF2B5EF4-FFF2-40B4-BE49-F238E27FC236}">
                <a16:creationId xmlns:a16="http://schemas.microsoft.com/office/drawing/2014/main" id="{056AFE38-7892-B246-891F-194055F1E561}"/>
              </a:ext>
            </a:extLst>
          </p:cNvPr>
          <p:cNvSpPr>
            <a:spLocks noChangeArrowheads="1"/>
          </p:cNvSpPr>
          <p:nvPr/>
        </p:nvSpPr>
        <p:spPr bwMode="auto">
          <a:xfrm>
            <a:off x="3046412"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167" name="Group 35">
            <a:extLst>
              <a:ext uri="{FF2B5EF4-FFF2-40B4-BE49-F238E27FC236}">
                <a16:creationId xmlns:a16="http://schemas.microsoft.com/office/drawing/2014/main" id="{A7B59767-A9FF-CE4A-A0AD-70EFEA508C5E}"/>
              </a:ext>
            </a:extLst>
          </p:cNvPr>
          <p:cNvGrpSpPr>
            <a:grpSpLocks/>
          </p:cNvGrpSpPr>
          <p:nvPr/>
        </p:nvGrpSpPr>
        <p:grpSpPr bwMode="auto">
          <a:xfrm>
            <a:off x="3579812" y="3124200"/>
            <a:ext cx="1219200" cy="1676400"/>
            <a:chOff x="1296" y="1968"/>
            <a:chExt cx="768" cy="1056"/>
          </a:xfrm>
        </p:grpSpPr>
        <p:sp>
          <p:nvSpPr>
            <p:cNvPr id="168" name="Oval 36">
              <a:extLst>
                <a:ext uri="{FF2B5EF4-FFF2-40B4-BE49-F238E27FC236}">
                  <a16:creationId xmlns:a16="http://schemas.microsoft.com/office/drawing/2014/main" id="{F3F8AA44-53EE-D742-8111-334823689008}"/>
                </a:ext>
              </a:extLst>
            </p:cNvPr>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169" name="Oval 37">
              <a:extLst>
                <a:ext uri="{FF2B5EF4-FFF2-40B4-BE49-F238E27FC236}">
                  <a16:creationId xmlns:a16="http://schemas.microsoft.com/office/drawing/2014/main" id="{8C6C807E-8895-8C4B-AFB5-4D2858BFEEFF}"/>
                </a:ext>
              </a:extLst>
            </p:cNvPr>
            <p:cNvSpPr>
              <a:spLocks noChangeArrowheads="1"/>
            </p:cNvSpPr>
            <p:nvPr/>
          </p:nvSpPr>
          <p:spPr bwMode="auto">
            <a:xfrm>
              <a:off x="1584"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170" name="Oval 38">
              <a:extLst>
                <a:ext uri="{FF2B5EF4-FFF2-40B4-BE49-F238E27FC236}">
                  <a16:creationId xmlns:a16="http://schemas.microsoft.com/office/drawing/2014/main" id="{F52EC940-3D10-DA4C-8D91-8B2016098E8A}"/>
                </a:ext>
              </a:extLst>
            </p:cNvPr>
            <p:cNvSpPr>
              <a:spLocks noChangeArrowheads="1"/>
            </p:cNvSpPr>
            <p:nvPr/>
          </p:nvSpPr>
          <p:spPr bwMode="auto">
            <a:xfrm>
              <a:off x="1872"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171" name="Oval 39">
              <a:extLst>
                <a:ext uri="{FF2B5EF4-FFF2-40B4-BE49-F238E27FC236}">
                  <a16:creationId xmlns:a16="http://schemas.microsoft.com/office/drawing/2014/main" id="{E6E617B4-EF56-0645-94AF-847B542F25DE}"/>
                </a:ext>
              </a:extLst>
            </p:cNvPr>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172" name="Oval 40">
              <a:extLst>
                <a:ext uri="{FF2B5EF4-FFF2-40B4-BE49-F238E27FC236}">
                  <a16:creationId xmlns:a16="http://schemas.microsoft.com/office/drawing/2014/main" id="{4A26D50F-9813-8445-BA65-CD3A9404E356}"/>
                </a:ext>
              </a:extLst>
            </p:cNvPr>
            <p:cNvSpPr>
              <a:spLocks noChangeArrowheads="1"/>
            </p:cNvSpPr>
            <p:nvPr/>
          </p:nvSpPr>
          <p:spPr bwMode="auto">
            <a:xfrm>
              <a:off x="1872"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173" name="Oval 41">
              <a:extLst>
                <a:ext uri="{FF2B5EF4-FFF2-40B4-BE49-F238E27FC236}">
                  <a16:creationId xmlns:a16="http://schemas.microsoft.com/office/drawing/2014/main" id="{BBFBDE30-43B8-DA49-BB3A-806DF1C28D4E}"/>
                </a:ext>
              </a:extLst>
            </p:cNvPr>
            <p:cNvSpPr>
              <a:spLocks noChangeArrowheads="1"/>
            </p:cNvSpPr>
            <p:nvPr/>
          </p:nvSpPr>
          <p:spPr bwMode="auto">
            <a:xfrm>
              <a:off x="1584"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Tree>
    <p:extLst>
      <p:ext uri="{BB962C8B-B14F-4D97-AF65-F5344CB8AC3E}">
        <p14:creationId xmlns:p14="http://schemas.microsoft.com/office/powerpoint/2010/main" val="13377373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3">
            <a:extLst>
              <a:ext uri="{FF2B5EF4-FFF2-40B4-BE49-F238E27FC236}">
                <a16:creationId xmlns:a16="http://schemas.microsoft.com/office/drawing/2014/main" id="{E610F74D-76EE-844F-BE84-E41FDFD5139F}"/>
              </a:ext>
            </a:extLst>
          </p:cNvPr>
          <p:cNvGrpSpPr>
            <a:grpSpLocks/>
          </p:cNvGrpSpPr>
          <p:nvPr/>
        </p:nvGrpSpPr>
        <p:grpSpPr bwMode="auto">
          <a:xfrm>
            <a:off x="2743200" y="2670048"/>
            <a:ext cx="2133600" cy="2209800"/>
            <a:chOff x="768" y="1680"/>
            <a:chExt cx="1344" cy="1392"/>
          </a:xfrm>
        </p:grpSpPr>
        <p:grpSp>
          <p:nvGrpSpPr>
            <p:cNvPr id="47" name="Group 4">
              <a:extLst>
                <a:ext uri="{FF2B5EF4-FFF2-40B4-BE49-F238E27FC236}">
                  <a16:creationId xmlns:a16="http://schemas.microsoft.com/office/drawing/2014/main" id="{D75C5AF6-AAD4-0C47-8A91-D92B2DB4412A}"/>
                </a:ext>
              </a:extLst>
            </p:cNvPr>
            <p:cNvGrpSpPr>
              <a:grpSpLocks/>
            </p:cNvGrpSpPr>
            <p:nvPr/>
          </p:nvGrpSpPr>
          <p:grpSpPr bwMode="auto">
            <a:xfrm>
              <a:off x="960" y="1920"/>
              <a:ext cx="1152" cy="1152"/>
              <a:chOff x="576" y="1728"/>
              <a:chExt cx="1152" cy="1152"/>
            </a:xfrm>
          </p:grpSpPr>
          <p:sp>
            <p:nvSpPr>
              <p:cNvPr id="56" name="Rectangle 5">
                <a:extLst>
                  <a:ext uri="{FF2B5EF4-FFF2-40B4-BE49-F238E27FC236}">
                    <a16:creationId xmlns:a16="http://schemas.microsoft.com/office/drawing/2014/main" id="{0405F409-A46D-D34C-8F8E-67BC875EF446}"/>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57" name="Rectangle 6">
                <a:extLst>
                  <a:ext uri="{FF2B5EF4-FFF2-40B4-BE49-F238E27FC236}">
                    <a16:creationId xmlns:a16="http://schemas.microsoft.com/office/drawing/2014/main" id="{A9CEB62C-9D6E-8A42-8F48-FCDC26222AC8}"/>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58" name="Rectangle 7">
                <a:extLst>
                  <a:ext uri="{FF2B5EF4-FFF2-40B4-BE49-F238E27FC236}">
                    <a16:creationId xmlns:a16="http://schemas.microsoft.com/office/drawing/2014/main" id="{E1FFE8D0-3A76-0744-8544-F9A034C303EC}"/>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59" name="Rectangle 8">
                <a:extLst>
                  <a:ext uri="{FF2B5EF4-FFF2-40B4-BE49-F238E27FC236}">
                    <a16:creationId xmlns:a16="http://schemas.microsoft.com/office/drawing/2014/main" id="{15D5CDF2-1A0B-6543-96A5-22BEC8BA2AAB}"/>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0" name="Rectangle 9">
                <a:extLst>
                  <a:ext uri="{FF2B5EF4-FFF2-40B4-BE49-F238E27FC236}">
                    <a16:creationId xmlns:a16="http://schemas.microsoft.com/office/drawing/2014/main" id="{3F15CB13-06A4-324F-B152-6780079563AB}"/>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1" name="Rectangle 10">
                <a:extLst>
                  <a:ext uri="{FF2B5EF4-FFF2-40B4-BE49-F238E27FC236}">
                    <a16:creationId xmlns:a16="http://schemas.microsoft.com/office/drawing/2014/main" id="{20C8BB80-AAF6-D241-9993-DCB9EA589238}"/>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2" name="Rectangle 11">
                <a:extLst>
                  <a:ext uri="{FF2B5EF4-FFF2-40B4-BE49-F238E27FC236}">
                    <a16:creationId xmlns:a16="http://schemas.microsoft.com/office/drawing/2014/main" id="{48127CC0-6037-4D45-843E-3E0006725BD9}"/>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12">
                <a:extLst>
                  <a:ext uri="{FF2B5EF4-FFF2-40B4-BE49-F238E27FC236}">
                    <a16:creationId xmlns:a16="http://schemas.microsoft.com/office/drawing/2014/main" id="{C85D578E-195C-7949-8E9C-C47BA32D8827}"/>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13">
                <a:extLst>
                  <a:ext uri="{FF2B5EF4-FFF2-40B4-BE49-F238E27FC236}">
                    <a16:creationId xmlns:a16="http://schemas.microsoft.com/office/drawing/2014/main" id="{6E026C7B-B4B8-9A45-B7EC-C2A0058379E3}"/>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48" name="Text Box 14">
              <a:extLst>
                <a:ext uri="{FF2B5EF4-FFF2-40B4-BE49-F238E27FC236}">
                  <a16:creationId xmlns:a16="http://schemas.microsoft.com/office/drawing/2014/main" id="{280864F3-2FAD-534B-AAF5-05F754017FC9}"/>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49" name="Text Box 15">
              <a:extLst>
                <a:ext uri="{FF2B5EF4-FFF2-40B4-BE49-F238E27FC236}">
                  <a16:creationId xmlns:a16="http://schemas.microsoft.com/office/drawing/2014/main" id="{A9AF5DAD-FD29-274A-BD4C-35C7DB1756E1}"/>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0" name="Text Box 16">
              <a:extLst>
                <a:ext uri="{FF2B5EF4-FFF2-40B4-BE49-F238E27FC236}">
                  <a16:creationId xmlns:a16="http://schemas.microsoft.com/office/drawing/2014/main" id="{5EE28C56-3035-F14A-A65A-C3B31B8D3358}"/>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1" name="Text Box 17">
              <a:extLst>
                <a:ext uri="{FF2B5EF4-FFF2-40B4-BE49-F238E27FC236}">
                  <a16:creationId xmlns:a16="http://schemas.microsoft.com/office/drawing/2014/main" id="{67BFE0D8-0E9E-964C-86BB-E8E333C6BEA2}"/>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2" name="Text Box 18">
              <a:extLst>
                <a:ext uri="{FF2B5EF4-FFF2-40B4-BE49-F238E27FC236}">
                  <a16:creationId xmlns:a16="http://schemas.microsoft.com/office/drawing/2014/main" id="{F07F66B9-79E9-6548-AB23-5946BA4B4C6F}"/>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3" name="Text Box 19">
              <a:extLst>
                <a:ext uri="{FF2B5EF4-FFF2-40B4-BE49-F238E27FC236}">
                  <a16:creationId xmlns:a16="http://schemas.microsoft.com/office/drawing/2014/main" id="{706C9FDD-3D67-E044-9523-3AF76653F30E}"/>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4" name="Text Box 20">
              <a:extLst>
                <a:ext uri="{FF2B5EF4-FFF2-40B4-BE49-F238E27FC236}">
                  <a16:creationId xmlns:a16="http://schemas.microsoft.com/office/drawing/2014/main" id="{23EEA65C-5A05-6941-AA7B-1C8E4D006071}"/>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5" name="Text Box 21">
              <a:extLst>
                <a:ext uri="{FF2B5EF4-FFF2-40B4-BE49-F238E27FC236}">
                  <a16:creationId xmlns:a16="http://schemas.microsoft.com/office/drawing/2014/main" id="{9DF1A0FF-199A-8348-B41D-7216F3A276EE}"/>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41988" name="Rectangle 2"/>
          <p:cNvSpPr>
            <a:spLocks noGrp="1" noChangeArrowheads="1"/>
          </p:cNvSpPr>
          <p:nvPr>
            <p:ph type="title"/>
          </p:nvPr>
        </p:nvSpPr>
        <p:spPr/>
        <p:txBody>
          <a:bodyPr/>
          <a:lstStyle/>
          <a:p>
            <a:r>
              <a:rPr lang="en-US" altLang="en-US" dirty="0"/>
              <a:t>Example: 4-Queens Problem</a:t>
            </a:r>
          </a:p>
        </p:txBody>
      </p:sp>
      <p:sp>
        <p:nvSpPr>
          <p:cNvPr id="41987" name="Slide Number Placeholder 4"/>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F06A266E-5494-4E29-A84B-85130CFC2FB9}" type="slidenum">
              <a:rPr lang="en-US" altLang="en-US" sz="1400" b="0"/>
              <a:pPr>
                <a:spcBef>
                  <a:spcPct val="0"/>
                </a:spcBef>
                <a:buClrTx/>
                <a:buSzTx/>
                <a:buFontTx/>
                <a:buNone/>
              </a:pPr>
              <a:t>31</a:t>
            </a:fld>
            <a:endParaRPr lang="en-US" altLang="en-US" sz="1400" b="0"/>
          </a:p>
        </p:txBody>
      </p:sp>
      <p:grpSp>
        <p:nvGrpSpPr>
          <p:cNvPr id="41990" name="Group 22"/>
          <p:cNvGrpSpPr>
            <a:grpSpLocks/>
          </p:cNvGrpSpPr>
          <p:nvPr/>
        </p:nvGrpSpPr>
        <p:grpSpPr bwMode="auto">
          <a:xfrm>
            <a:off x="5764213" y="2133600"/>
            <a:ext cx="3762375" cy="3276600"/>
            <a:chOff x="2429" y="1344"/>
            <a:chExt cx="2370" cy="2064"/>
          </a:xfrm>
        </p:grpSpPr>
        <p:grpSp>
          <p:nvGrpSpPr>
            <p:cNvPr id="41999" name="Group 23"/>
            <p:cNvGrpSpPr>
              <a:grpSpLocks/>
            </p:cNvGrpSpPr>
            <p:nvPr/>
          </p:nvGrpSpPr>
          <p:grpSpPr bwMode="auto">
            <a:xfrm>
              <a:off x="2429" y="1344"/>
              <a:ext cx="2370" cy="2064"/>
              <a:chOff x="2429" y="1344"/>
              <a:chExt cx="2370" cy="2064"/>
            </a:xfrm>
          </p:grpSpPr>
          <p:sp>
            <p:nvSpPr>
              <p:cNvPr id="42006" name="Text Box 24"/>
              <p:cNvSpPr txBox="1">
                <a:spLocks noChangeArrowheads="1"/>
              </p:cNvSpPr>
              <p:nvPr/>
            </p:nvSpPr>
            <p:spPr bwMode="auto">
              <a:xfrm>
                <a:off x="244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solidFill>
                      <a:srgbClr val="FF3300"/>
                    </a:solidFill>
                    <a:latin typeface="Tahoma" charset="0"/>
                  </a:rPr>
                  <a:t>X1</a:t>
                </a:r>
              </a:p>
              <a:p>
                <a:pPr algn="ctr" eaLnBrk="1" hangingPunct="1">
                  <a:spcBef>
                    <a:spcPct val="0"/>
                  </a:spcBef>
                  <a:buClrTx/>
                  <a:buSzTx/>
                  <a:buFontTx/>
                  <a:buNone/>
                </a:pPr>
                <a:r>
                  <a:rPr lang="en-US" altLang="en-US" b="0">
                    <a:latin typeface="Tahoma" charset="0"/>
                  </a:rPr>
                  <a:t>{</a:t>
                </a:r>
                <a:r>
                  <a:rPr lang="en-US" altLang="en-US" b="0">
                    <a:solidFill>
                      <a:srgbClr val="FF3300"/>
                    </a:solidFill>
                    <a:latin typeface="Tahoma" charset="0"/>
                  </a:rPr>
                  <a:t>1</a:t>
                </a:r>
                <a:r>
                  <a:rPr lang="en-US" altLang="en-US" b="0">
                    <a:latin typeface="Tahoma" charset="0"/>
                  </a:rPr>
                  <a:t>,2,3,4}</a:t>
                </a:r>
              </a:p>
            </p:txBody>
          </p:sp>
          <p:sp>
            <p:nvSpPr>
              <p:cNvPr id="42007" name="Text Box 25"/>
              <p:cNvSpPr txBox="1">
                <a:spLocks noChangeArrowheads="1"/>
              </p:cNvSpPr>
              <p:nvPr/>
            </p:nvSpPr>
            <p:spPr bwMode="auto">
              <a:xfrm>
                <a:off x="242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,2,</a:t>
                </a:r>
                <a:r>
                  <a:rPr lang="en-US" altLang="en-US" b="0">
                    <a:solidFill>
                      <a:schemeClr val="accent2"/>
                    </a:solidFill>
                    <a:latin typeface="Tahoma" charset="0"/>
                  </a:rPr>
                  <a:t>  </a:t>
                </a:r>
                <a:r>
                  <a:rPr lang="en-US" altLang="en-US" b="0">
                    <a:latin typeface="Tahoma" charset="0"/>
                  </a:rPr>
                  <a:t>,4}</a:t>
                </a:r>
              </a:p>
            </p:txBody>
          </p:sp>
          <p:sp>
            <p:nvSpPr>
              <p:cNvPr id="42008" name="Text Box 26"/>
              <p:cNvSpPr txBox="1">
                <a:spLocks noChangeArrowheads="1"/>
              </p:cNvSpPr>
              <p:nvPr/>
            </p:nvSpPr>
            <p:spPr bwMode="auto">
              <a:xfrm>
                <a:off x="386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,2,3, </a:t>
                </a:r>
                <a:r>
                  <a:rPr lang="en-US" altLang="en-US" b="0">
                    <a:solidFill>
                      <a:schemeClr val="accent2"/>
                    </a:solidFill>
                    <a:latin typeface="Tahoma" charset="0"/>
                  </a:rPr>
                  <a:t> </a:t>
                </a:r>
                <a:r>
                  <a:rPr lang="en-US" altLang="en-US" b="0">
                    <a:latin typeface="Tahoma" charset="0"/>
                  </a:rPr>
                  <a:t>}</a:t>
                </a:r>
              </a:p>
            </p:txBody>
          </p:sp>
          <p:sp>
            <p:nvSpPr>
              <p:cNvPr id="42009" name="Text Box 27"/>
              <p:cNvSpPr txBox="1">
                <a:spLocks noChangeArrowheads="1"/>
              </p:cNvSpPr>
              <p:nvPr/>
            </p:nvSpPr>
            <p:spPr bwMode="auto">
              <a:xfrm>
                <a:off x="3869" y="1344"/>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  ,  ,3,4}</a:t>
                </a:r>
              </a:p>
            </p:txBody>
          </p:sp>
        </p:grpSp>
        <p:sp>
          <p:nvSpPr>
            <p:cNvPr id="42000"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1"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2"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3"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4"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5"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1991" name="AutoShape 34"/>
          <p:cNvSpPr>
            <a:spLocks noChangeArrowheads="1"/>
          </p:cNvSpPr>
          <p:nvPr/>
        </p:nvSpPr>
        <p:spPr bwMode="auto">
          <a:xfrm>
            <a:off x="3046412"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41992" name="Group 35"/>
          <p:cNvGrpSpPr>
            <a:grpSpLocks/>
          </p:cNvGrpSpPr>
          <p:nvPr/>
        </p:nvGrpSpPr>
        <p:grpSpPr bwMode="auto">
          <a:xfrm>
            <a:off x="3579812" y="3124200"/>
            <a:ext cx="1219200" cy="1676400"/>
            <a:chOff x="1296" y="1968"/>
            <a:chExt cx="768" cy="1056"/>
          </a:xfrm>
        </p:grpSpPr>
        <p:sp>
          <p:nvSpPr>
            <p:cNvPr id="41993"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994" name="Oval 37"/>
            <p:cNvSpPr>
              <a:spLocks noChangeArrowheads="1"/>
            </p:cNvSpPr>
            <p:nvPr/>
          </p:nvSpPr>
          <p:spPr bwMode="auto">
            <a:xfrm>
              <a:off x="1584"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995" name="Oval 38"/>
            <p:cNvSpPr>
              <a:spLocks noChangeArrowheads="1"/>
            </p:cNvSpPr>
            <p:nvPr/>
          </p:nvSpPr>
          <p:spPr bwMode="auto">
            <a:xfrm>
              <a:off x="1872"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996"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997" name="Oval 40"/>
            <p:cNvSpPr>
              <a:spLocks noChangeArrowheads="1"/>
            </p:cNvSpPr>
            <p:nvPr/>
          </p:nvSpPr>
          <p:spPr bwMode="auto">
            <a:xfrm>
              <a:off x="1872"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998" name="Oval 41"/>
            <p:cNvSpPr>
              <a:spLocks noChangeArrowheads="1"/>
            </p:cNvSpPr>
            <p:nvPr/>
          </p:nvSpPr>
          <p:spPr bwMode="auto">
            <a:xfrm>
              <a:off x="1584"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4" name="TextBox 43"/>
          <p:cNvSpPr txBox="1"/>
          <p:nvPr/>
        </p:nvSpPr>
        <p:spPr>
          <a:xfrm>
            <a:off x="5484812" y="5715001"/>
            <a:ext cx="2895600" cy="400110"/>
          </a:xfrm>
          <a:prstGeom prst="rect">
            <a:avLst/>
          </a:prstGeom>
          <a:solidFill>
            <a:srgbClr val="00B0F0"/>
          </a:solidFill>
        </p:spPr>
        <p:txBody>
          <a:bodyPr wrap="square" rtlCol="0">
            <a:spAutoFit/>
          </a:bodyPr>
          <a:lstStyle/>
          <a:p>
            <a:r>
              <a:rPr lang="en-US" sz="2000" dirty="0">
                <a:solidFill>
                  <a:schemeClr val="bg1"/>
                </a:solidFill>
              </a:rPr>
              <a:t>Forward check!</a:t>
            </a:r>
          </a:p>
        </p:txBody>
      </p:sp>
    </p:spTree>
    <p:extLst>
      <p:ext uri="{BB962C8B-B14F-4D97-AF65-F5344CB8AC3E}">
        <p14:creationId xmlns:p14="http://schemas.microsoft.com/office/powerpoint/2010/main" val="2364795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3">
            <a:extLst>
              <a:ext uri="{FF2B5EF4-FFF2-40B4-BE49-F238E27FC236}">
                <a16:creationId xmlns:a16="http://schemas.microsoft.com/office/drawing/2014/main" id="{1B33FCC3-5D0E-0147-A95A-D8CB23E23938}"/>
              </a:ext>
            </a:extLst>
          </p:cNvPr>
          <p:cNvGrpSpPr>
            <a:grpSpLocks/>
          </p:cNvGrpSpPr>
          <p:nvPr/>
        </p:nvGrpSpPr>
        <p:grpSpPr bwMode="auto">
          <a:xfrm>
            <a:off x="2743200" y="2670048"/>
            <a:ext cx="2133600" cy="2209800"/>
            <a:chOff x="768" y="1680"/>
            <a:chExt cx="1344" cy="1392"/>
          </a:xfrm>
        </p:grpSpPr>
        <p:grpSp>
          <p:nvGrpSpPr>
            <p:cNvPr id="50" name="Group 4">
              <a:extLst>
                <a:ext uri="{FF2B5EF4-FFF2-40B4-BE49-F238E27FC236}">
                  <a16:creationId xmlns:a16="http://schemas.microsoft.com/office/drawing/2014/main" id="{7DABC09E-3122-DC4D-BBE1-9CD367C0243C}"/>
                </a:ext>
              </a:extLst>
            </p:cNvPr>
            <p:cNvGrpSpPr>
              <a:grpSpLocks/>
            </p:cNvGrpSpPr>
            <p:nvPr/>
          </p:nvGrpSpPr>
          <p:grpSpPr bwMode="auto">
            <a:xfrm>
              <a:off x="960" y="1920"/>
              <a:ext cx="1152" cy="1152"/>
              <a:chOff x="576" y="1728"/>
              <a:chExt cx="1152" cy="1152"/>
            </a:xfrm>
          </p:grpSpPr>
          <p:sp>
            <p:nvSpPr>
              <p:cNvPr id="59" name="Rectangle 5">
                <a:extLst>
                  <a:ext uri="{FF2B5EF4-FFF2-40B4-BE49-F238E27FC236}">
                    <a16:creationId xmlns:a16="http://schemas.microsoft.com/office/drawing/2014/main" id="{F362B930-837D-AD4A-A935-2B14B406A41E}"/>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0" name="Rectangle 6">
                <a:extLst>
                  <a:ext uri="{FF2B5EF4-FFF2-40B4-BE49-F238E27FC236}">
                    <a16:creationId xmlns:a16="http://schemas.microsoft.com/office/drawing/2014/main" id="{4CF623A3-C920-F248-A0B3-49FE6B4BFBA7}"/>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1" name="Rectangle 7">
                <a:extLst>
                  <a:ext uri="{FF2B5EF4-FFF2-40B4-BE49-F238E27FC236}">
                    <a16:creationId xmlns:a16="http://schemas.microsoft.com/office/drawing/2014/main" id="{490AB90D-6B9F-D947-9B06-623A2FD7D518}"/>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2" name="Rectangle 8">
                <a:extLst>
                  <a:ext uri="{FF2B5EF4-FFF2-40B4-BE49-F238E27FC236}">
                    <a16:creationId xmlns:a16="http://schemas.microsoft.com/office/drawing/2014/main" id="{BC89253E-D772-8A47-A19B-221B3F2BB35A}"/>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9">
                <a:extLst>
                  <a:ext uri="{FF2B5EF4-FFF2-40B4-BE49-F238E27FC236}">
                    <a16:creationId xmlns:a16="http://schemas.microsoft.com/office/drawing/2014/main" id="{C67B8E9D-37ED-EF4D-BEA8-AF3B376975B7}"/>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10">
                <a:extLst>
                  <a:ext uri="{FF2B5EF4-FFF2-40B4-BE49-F238E27FC236}">
                    <a16:creationId xmlns:a16="http://schemas.microsoft.com/office/drawing/2014/main" id="{18C4758C-9B15-9449-987D-883ADBEC970E}"/>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5" name="Rectangle 11">
                <a:extLst>
                  <a:ext uri="{FF2B5EF4-FFF2-40B4-BE49-F238E27FC236}">
                    <a16:creationId xmlns:a16="http://schemas.microsoft.com/office/drawing/2014/main" id="{87161479-67B5-304B-B54A-C5FDFE984AFF}"/>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6" name="Rectangle 12">
                <a:extLst>
                  <a:ext uri="{FF2B5EF4-FFF2-40B4-BE49-F238E27FC236}">
                    <a16:creationId xmlns:a16="http://schemas.microsoft.com/office/drawing/2014/main" id="{3C09DEA3-924E-6543-B754-EBB15D16C33F}"/>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7" name="Rectangle 13">
                <a:extLst>
                  <a:ext uri="{FF2B5EF4-FFF2-40B4-BE49-F238E27FC236}">
                    <a16:creationId xmlns:a16="http://schemas.microsoft.com/office/drawing/2014/main" id="{B69E21AB-C533-8746-A035-B303398DB290}"/>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51" name="Text Box 14">
              <a:extLst>
                <a:ext uri="{FF2B5EF4-FFF2-40B4-BE49-F238E27FC236}">
                  <a16:creationId xmlns:a16="http://schemas.microsoft.com/office/drawing/2014/main" id="{E745BEB7-CC79-9140-8704-8FA368D2E62D}"/>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52" name="Text Box 15">
              <a:extLst>
                <a:ext uri="{FF2B5EF4-FFF2-40B4-BE49-F238E27FC236}">
                  <a16:creationId xmlns:a16="http://schemas.microsoft.com/office/drawing/2014/main" id="{6A38A677-521A-9E4C-9C79-7569D614340A}"/>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3" name="Text Box 16">
              <a:extLst>
                <a:ext uri="{FF2B5EF4-FFF2-40B4-BE49-F238E27FC236}">
                  <a16:creationId xmlns:a16="http://schemas.microsoft.com/office/drawing/2014/main" id="{A55DEFB8-EEBF-C440-B898-A296F19CB9B3}"/>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4" name="Text Box 17">
              <a:extLst>
                <a:ext uri="{FF2B5EF4-FFF2-40B4-BE49-F238E27FC236}">
                  <a16:creationId xmlns:a16="http://schemas.microsoft.com/office/drawing/2014/main" id="{4D34064E-31DF-664C-B948-CF57AB429696}"/>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5" name="Text Box 18">
              <a:extLst>
                <a:ext uri="{FF2B5EF4-FFF2-40B4-BE49-F238E27FC236}">
                  <a16:creationId xmlns:a16="http://schemas.microsoft.com/office/drawing/2014/main" id="{2859EF1B-0C42-854B-A1AA-E6C900603805}"/>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6" name="Text Box 19">
              <a:extLst>
                <a:ext uri="{FF2B5EF4-FFF2-40B4-BE49-F238E27FC236}">
                  <a16:creationId xmlns:a16="http://schemas.microsoft.com/office/drawing/2014/main" id="{7D24CD00-DF73-1B4F-8A7A-1DE4436A30DA}"/>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7" name="Text Box 20">
              <a:extLst>
                <a:ext uri="{FF2B5EF4-FFF2-40B4-BE49-F238E27FC236}">
                  <a16:creationId xmlns:a16="http://schemas.microsoft.com/office/drawing/2014/main" id="{36BA0376-2B55-C44E-A058-C3B00220B156}"/>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8" name="Text Box 21">
              <a:extLst>
                <a:ext uri="{FF2B5EF4-FFF2-40B4-BE49-F238E27FC236}">
                  <a16:creationId xmlns:a16="http://schemas.microsoft.com/office/drawing/2014/main" id="{C036CB4F-DB5E-E747-A208-76A4BD12DDDD}"/>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43012" name="Rectangle 2"/>
          <p:cNvSpPr>
            <a:spLocks noGrp="1" noChangeArrowheads="1"/>
          </p:cNvSpPr>
          <p:nvPr>
            <p:ph type="title"/>
          </p:nvPr>
        </p:nvSpPr>
        <p:spPr/>
        <p:txBody>
          <a:bodyPr/>
          <a:lstStyle/>
          <a:p>
            <a:r>
              <a:rPr lang="en-US" altLang="en-US"/>
              <a:t>Example: 4-Queens Problem</a:t>
            </a:r>
          </a:p>
        </p:txBody>
      </p:sp>
      <p:sp>
        <p:nvSpPr>
          <p:cNvPr id="43011" name="Slide Number Placeholder 4"/>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EB43EFB0-3BD6-401B-9C5E-7EFCD34E5DF6}" type="slidenum">
              <a:rPr lang="en-US" altLang="en-US" sz="1400" b="0"/>
              <a:pPr>
                <a:spcBef>
                  <a:spcPct val="0"/>
                </a:spcBef>
                <a:buClrTx/>
                <a:buSzTx/>
                <a:buFontTx/>
                <a:buNone/>
              </a:pPr>
              <a:t>32</a:t>
            </a:fld>
            <a:endParaRPr lang="en-US" altLang="en-US" sz="1400" b="0"/>
          </a:p>
        </p:txBody>
      </p:sp>
      <p:grpSp>
        <p:nvGrpSpPr>
          <p:cNvPr id="43014" name="Group 22"/>
          <p:cNvGrpSpPr>
            <a:grpSpLocks/>
          </p:cNvGrpSpPr>
          <p:nvPr/>
        </p:nvGrpSpPr>
        <p:grpSpPr bwMode="auto">
          <a:xfrm>
            <a:off x="5764213" y="2133600"/>
            <a:ext cx="3762375" cy="3276600"/>
            <a:chOff x="2429" y="1344"/>
            <a:chExt cx="2370" cy="2064"/>
          </a:xfrm>
        </p:grpSpPr>
        <p:grpSp>
          <p:nvGrpSpPr>
            <p:cNvPr id="43026" name="Group 23"/>
            <p:cNvGrpSpPr>
              <a:grpSpLocks/>
            </p:cNvGrpSpPr>
            <p:nvPr/>
          </p:nvGrpSpPr>
          <p:grpSpPr bwMode="auto">
            <a:xfrm>
              <a:off x="2429" y="1344"/>
              <a:ext cx="2370" cy="2064"/>
              <a:chOff x="2429" y="1344"/>
              <a:chExt cx="2370" cy="2064"/>
            </a:xfrm>
          </p:grpSpPr>
          <p:sp>
            <p:nvSpPr>
              <p:cNvPr id="43033" name="Text Box 24"/>
              <p:cNvSpPr txBox="1">
                <a:spLocks noChangeArrowheads="1"/>
              </p:cNvSpPr>
              <p:nvPr/>
            </p:nvSpPr>
            <p:spPr bwMode="auto">
              <a:xfrm>
                <a:off x="244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solidFill>
                      <a:srgbClr val="FF3300"/>
                    </a:solidFill>
                    <a:latin typeface="Tahoma" charset="0"/>
                  </a:rPr>
                  <a:t>X1</a:t>
                </a:r>
              </a:p>
              <a:p>
                <a:pPr algn="ctr" eaLnBrk="1" hangingPunct="1">
                  <a:spcBef>
                    <a:spcPct val="0"/>
                  </a:spcBef>
                  <a:buClrTx/>
                  <a:buSzTx/>
                  <a:buFontTx/>
                  <a:buNone/>
                </a:pPr>
                <a:r>
                  <a:rPr lang="en-US" altLang="en-US" b="0">
                    <a:latin typeface="Tahoma" charset="0"/>
                  </a:rPr>
                  <a:t>{</a:t>
                </a:r>
                <a:r>
                  <a:rPr lang="en-US" altLang="en-US" b="0">
                    <a:solidFill>
                      <a:srgbClr val="FF3300"/>
                    </a:solidFill>
                    <a:latin typeface="Tahoma" charset="0"/>
                  </a:rPr>
                  <a:t>1</a:t>
                </a:r>
                <a:r>
                  <a:rPr lang="en-US" altLang="en-US" b="0">
                    <a:latin typeface="Tahoma" charset="0"/>
                  </a:rPr>
                  <a:t>,2,3,4}</a:t>
                </a:r>
              </a:p>
            </p:txBody>
          </p:sp>
          <p:sp>
            <p:nvSpPr>
              <p:cNvPr id="43034" name="Text Box 25"/>
              <p:cNvSpPr txBox="1">
                <a:spLocks noChangeArrowheads="1"/>
              </p:cNvSpPr>
              <p:nvPr/>
            </p:nvSpPr>
            <p:spPr bwMode="auto">
              <a:xfrm>
                <a:off x="242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a:t>
                </a:r>
                <a:r>
                  <a:rPr lang="en-US" altLang="en-US" b="0">
                    <a:solidFill>
                      <a:schemeClr val="accent2"/>
                    </a:solidFill>
                    <a:latin typeface="Tahoma" charset="0"/>
                  </a:rPr>
                  <a:t>  </a:t>
                </a:r>
                <a:r>
                  <a:rPr lang="en-US" altLang="en-US" b="0">
                    <a:latin typeface="Tahoma" charset="0"/>
                  </a:rPr>
                  <a:t>,2,</a:t>
                </a:r>
                <a:r>
                  <a:rPr lang="en-US" altLang="en-US" b="0">
                    <a:solidFill>
                      <a:schemeClr val="accent2"/>
                    </a:solidFill>
                    <a:latin typeface="Tahoma" charset="0"/>
                  </a:rPr>
                  <a:t>  </a:t>
                </a:r>
                <a:r>
                  <a:rPr lang="en-US" altLang="en-US" b="0">
                    <a:latin typeface="Tahoma" charset="0"/>
                  </a:rPr>
                  <a:t>,4}</a:t>
                </a:r>
              </a:p>
            </p:txBody>
          </p:sp>
          <p:sp>
            <p:nvSpPr>
              <p:cNvPr id="43035" name="Text Box 26"/>
              <p:cNvSpPr txBox="1">
                <a:spLocks noChangeArrowheads="1"/>
              </p:cNvSpPr>
              <p:nvPr/>
            </p:nvSpPr>
            <p:spPr bwMode="auto">
              <a:xfrm>
                <a:off x="386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a:t>
                </a:r>
                <a:r>
                  <a:rPr lang="en-US" altLang="en-US" b="0">
                    <a:solidFill>
                      <a:schemeClr val="accent2"/>
                    </a:solidFill>
                    <a:latin typeface="Tahoma" charset="0"/>
                  </a:rPr>
                  <a:t>  </a:t>
                </a:r>
                <a:r>
                  <a:rPr lang="en-US" altLang="en-US" b="0">
                    <a:latin typeface="Tahoma" charset="0"/>
                  </a:rPr>
                  <a:t>,2,3,</a:t>
                </a:r>
                <a:r>
                  <a:rPr lang="en-US" altLang="en-US" b="0">
                    <a:solidFill>
                      <a:schemeClr val="accent2"/>
                    </a:solidFill>
                    <a:latin typeface="Tahoma" charset="0"/>
                  </a:rPr>
                  <a:t>  </a:t>
                </a:r>
                <a:r>
                  <a:rPr lang="en-US" altLang="en-US" b="0">
                    <a:latin typeface="Tahoma" charset="0"/>
                  </a:rPr>
                  <a:t>}</a:t>
                </a:r>
              </a:p>
            </p:txBody>
          </p:sp>
          <p:sp>
            <p:nvSpPr>
              <p:cNvPr id="43036" name="Text Box 27"/>
              <p:cNvSpPr txBox="1">
                <a:spLocks noChangeArrowheads="1"/>
              </p:cNvSpPr>
              <p:nvPr/>
            </p:nvSpPr>
            <p:spPr bwMode="auto">
              <a:xfrm>
                <a:off x="3869" y="1344"/>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a:t>
                </a:r>
                <a:r>
                  <a:rPr lang="en-US" altLang="en-US" b="0">
                    <a:solidFill>
                      <a:schemeClr val="accent2"/>
                    </a:solidFill>
                    <a:latin typeface="Tahoma" charset="0"/>
                  </a:rPr>
                  <a:t>  </a:t>
                </a:r>
                <a:r>
                  <a:rPr lang="en-US" altLang="en-US" b="0">
                    <a:latin typeface="Tahoma" charset="0"/>
                  </a:rPr>
                  <a:t>,</a:t>
                </a:r>
                <a:r>
                  <a:rPr lang="en-US" altLang="en-US" b="0">
                    <a:solidFill>
                      <a:srgbClr val="FF0000"/>
                    </a:solidFill>
                    <a:latin typeface="Tahoma" charset="0"/>
                  </a:rPr>
                  <a:t>3</a:t>
                </a:r>
                <a:r>
                  <a:rPr lang="en-US" altLang="en-US" b="0">
                    <a:latin typeface="Tahoma" charset="0"/>
                  </a:rPr>
                  <a:t>,4}</a:t>
                </a:r>
              </a:p>
            </p:txBody>
          </p:sp>
        </p:grpSp>
        <p:sp>
          <p:nvSpPr>
            <p:cNvPr id="43027"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28"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29"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30"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31"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32"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3015" name="AutoShape 34"/>
          <p:cNvSpPr>
            <a:spLocks noChangeArrowheads="1"/>
          </p:cNvSpPr>
          <p:nvPr/>
        </p:nvSpPr>
        <p:spPr bwMode="auto">
          <a:xfrm>
            <a:off x="3046412"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16" name="Oval 35"/>
          <p:cNvSpPr>
            <a:spLocks noChangeArrowheads="1"/>
          </p:cNvSpPr>
          <p:nvPr/>
        </p:nvSpPr>
        <p:spPr bwMode="auto">
          <a:xfrm>
            <a:off x="35798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17" name="Oval 36"/>
          <p:cNvSpPr>
            <a:spLocks noChangeArrowheads="1"/>
          </p:cNvSpPr>
          <p:nvPr/>
        </p:nvSpPr>
        <p:spPr bwMode="auto">
          <a:xfrm>
            <a:off x="40370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18" name="Oval 37"/>
          <p:cNvSpPr>
            <a:spLocks noChangeArrowheads="1"/>
          </p:cNvSpPr>
          <p:nvPr/>
        </p:nvSpPr>
        <p:spPr bwMode="auto">
          <a:xfrm>
            <a:off x="44942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19" name="Oval 38"/>
          <p:cNvSpPr>
            <a:spLocks noChangeArrowheads="1"/>
          </p:cNvSpPr>
          <p:nvPr/>
        </p:nvSpPr>
        <p:spPr bwMode="auto">
          <a:xfrm>
            <a:off x="3579812" y="35814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0" name="Oval 39"/>
          <p:cNvSpPr>
            <a:spLocks noChangeArrowheads="1"/>
          </p:cNvSpPr>
          <p:nvPr/>
        </p:nvSpPr>
        <p:spPr bwMode="auto">
          <a:xfrm>
            <a:off x="44942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1" name="Oval 40"/>
          <p:cNvSpPr>
            <a:spLocks noChangeArrowheads="1"/>
          </p:cNvSpPr>
          <p:nvPr/>
        </p:nvSpPr>
        <p:spPr bwMode="auto">
          <a:xfrm>
            <a:off x="40370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2" name="AutoShape 41"/>
          <p:cNvSpPr>
            <a:spLocks noChangeArrowheads="1"/>
          </p:cNvSpPr>
          <p:nvPr/>
        </p:nvSpPr>
        <p:spPr bwMode="auto">
          <a:xfrm>
            <a:off x="3503612" y="39624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3" name="Oval 42"/>
          <p:cNvSpPr>
            <a:spLocks noChangeArrowheads="1"/>
          </p:cNvSpPr>
          <p:nvPr/>
        </p:nvSpPr>
        <p:spPr bwMode="auto">
          <a:xfrm>
            <a:off x="40370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4" name="Oval 43"/>
          <p:cNvSpPr>
            <a:spLocks noChangeArrowheads="1"/>
          </p:cNvSpPr>
          <p:nvPr/>
        </p:nvSpPr>
        <p:spPr bwMode="auto">
          <a:xfrm>
            <a:off x="4037012" y="35814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5" name="Oval 44"/>
          <p:cNvSpPr>
            <a:spLocks noChangeArrowheads="1"/>
          </p:cNvSpPr>
          <p:nvPr/>
        </p:nvSpPr>
        <p:spPr bwMode="auto">
          <a:xfrm>
            <a:off x="44942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 name="TextBox 46"/>
          <p:cNvSpPr txBox="1"/>
          <p:nvPr/>
        </p:nvSpPr>
        <p:spPr>
          <a:xfrm>
            <a:off x="5484812" y="5715000"/>
            <a:ext cx="4495800" cy="400110"/>
          </a:xfrm>
          <a:prstGeom prst="rect">
            <a:avLst/>
          </a:prstGeom>
          <a:solidFill>
            <a:srgbClr val="00B0F0"/>
          </a:solidFill>
        </p:spPr>
        <p:txBody>
          <a:bodyPr wrap="square" rtlCol="0">
            <a:spAutoFit/>
          </a:bodyPr>
          <a:lstStyle/>
          <a:p>
            <a:r>
              <a:rPr lang="en-US" sz="2000" dirty="0">
                <a:solidFill>
                  <a:schemeClr val="bg1"/>
                </a:solidFill>
              </a:rPr>
              <a:t>Assign value to unassigned variable</a:t>
            </a:r>
          </a:p>
        </p:txBody>
      </p:sp>
    </p:spTree>
    <p:extLst>
      <p:ext uri="{BB962C8B-B14F-4D97-AF65-F5344CB8AC3E}">
        <p14:creationId xmlns:p14="http://schemas.microsoft.com/office/powerpoint/2010/main" val="3295182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3">
            <a:extLst>
              <a:ext uri="{FF2B5EF4-FFF2-40B4-BE49-F238E27FC236}">
                <a16:creationId xmlns:a16="http://schemas.microsoft.com/office/drawing/2014/main" id="{EAD676C1-E143-4949-AC3D-15E25C2DF78D}"/>
              </a:ext>
            </a:extLst>
          </p:cNvPr>
          <p:cNvGrpSpPr>
            <a:grpSpLocks/>
          </p:cNvGrpSpPr>
          <p:nvPr/>
        </p:nvGrpSpPr>
        <p:grpSpPr bwMode="auto">
          <a:xfrm>
            <a:off x="2743200" y="2670048"/>
            <a:ext cx="2133600" cy="2209800"/>
            <a:chOff x="768" y="1680"/>
            <a:chExt cx="1344" cy="1392"/>
          </a:xfrm>
        </p:grpSpPr>
        <p:grpSp>
          <p:nvGrpSpPr>
            <p:cNvPr id="51" name="Group 4">
              <a:extLst>
                <a:ext uri="{FF2B5EF4-FFF2-40B4-BE49-F238E27FC236}">
                  <a16:creationId xmlns:a16="http://schemas.microsoft.com/office/drawing/2014/main" id="{05A4C609-05C9-054B-95D4-30C1D5F7CD13}"/>
                </a:ext>
              </a:extLst>
            </p:cNvPr>
            <p:cNvGrpSpPr>
              <a:grpSpLocks/>
            </p:cNvGrpSpPr>
            <p:nvPr/>
          </p:nvGrpSpPr>
          <p:grpSpPr bwMode="auto">
            <a:xfrm>
              <a:off x="960" y="1920"/>
              <a:ext cx="1152" cy="1152"/>
              <a:chOff x="576" y="1728"/>
              <a:chExt cx="1152" cy="1152"/>
            </a:xfrm>
          </p:grpSpPr>
          <p:sp>
            <p:nvSpPr>
              <p:cNvPr id="60" name="Rectangle 5">
                <a:extLst>
                  <a:ext uri="{FF2B5EF4-FFF2-40B4-BE49-F238E27FC236}">
                    <a16:creationId xmlns:a16="http://schemas.microsoft.com/office/drawing/2014/main" id="{E68549F1-316B-8A4F-B102-4BDF00571482}"/>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1" name="Rectangle 6">
                <a:extLst>
                  <a:ext uri="{FF2B5EF4-FFF2-40B4-BE49-F238E27FC236}">
                    <a16:creationId xmlns:a16="http://schemas.microsoft.com/office/drawing/2014/main" id="{620745B3-0C90-114C-82BC-3804F9685548}"/>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2" name="Rectangle 7">
                <a:extLst>
                  <a:ext uri="{FF2B5EF4-FFF2-40B4-BE49-F238E27FC236}">
                    <a16:creationId xmlns:a16="http://schemas.microsoft.com/office/drawing/2014/main" id="{F60B8E56-3BCD-0044-B995-F837F60B1069}"/>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8">
                <a:extLst>
                  <a:ext uri="{FF2B5EF4-FFF2-40B4-BE49-F238E27FC236}">
                    <a16:creationId xmlns:a16="http://schemas.microsoft.com/office/drawing/2014/main" id="{44B83AB9-2364-CB47-895F-F1D12FA0F519}"/>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9">
                <a:extLst>
                  <a:ext uri="{FF2B5EF4-FFF2-40B4-BE49-F238E27FC236}">
                    <a16:creationId xmlns:a16="http://schemas.microsoft.com/office/drawing/2014/main" id="{88A2324A-70AC-2048-B951-F81D100F3B06}"/>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5" name="Rectangle 10">
                <a:extLst>
                  <a:ext uri="{FF2B5EF4-FFF2-40B4-BE49-F238E27FC236}">
                    <a16:creationId xmlns:a16="http://schemas.microsoft.com/office/drawing/2014/main" id="{064E750C-833E-9B46-B711-9C252E99FB4B}"/>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6" name="Rectangle 11">
                <a:extLst>
                  <a:ext uri="{FF2B5EF4-FFF2-40B4-BE49-F238E27FC236}">
                    <a16:creationId xmlns:a16="http://schemas.microsoft.com/office/drawing/2014/main" id="{2B394377-E868-F54E-8558-76614AE0EFF8}"/>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7" name="Rectangle 12">
                <a:extLst>
                  <a:ext uri="{FF2B5EF4-FFF2-40B4-BE49-F238E27FC236}">
                    <a16:creationId xmlns:a16="http://schemas.microsoft.com/office/drawing/2014/main" id="{8186F733-B270-0F4C-8816-98E9AB8F291C}"/>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8" name="Rectangle 13">
                <a:extLst>
                  <a:ext uri="{FF2B5EF4-FFF2-40B4-BE49-F238E27FC236}">
                    <a16:creationId xmlns:a16="http://schemas.microsoft.com/office/drawing/2014/main" id="{A8BFEDB2-DDA7-BF42-9F5E-23A419B16153}"/>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52" name="Text Box 14">
              <a:extLst>
                <a:ext uri="{FF2B5EF4-FFF2-40B4-BE49-F238E27FC236}">
                  <a16:creationId xmlns:a16="http://schemas.microsoft.com/office/drawing/2014/main" id="{789A86DA-AFF3-8D40-A7AE-D19354CF3B09}"/>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53" name="Text Box 15">
              <a:extLst>
                <a:ext uri="{FF2B5EF4-FFF2-40B4-BE49-F238E27FC236}">
                  <a16:creationId xmlns:a16="http://schemas.microsoft.com/office/drawing/2014/main" id="{435AE046-0A4A-1D41-A66F-DE0916B0BE32}"/>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4" name="Text Box 16">
              <a:extLst>
                <a:ext uri="{FF2B5EF4-FFF2-40B4-BE49-F238E27FC236}">
                  <a16:creationId xmlns:a16="http://schemas.microsoft.com/office/drawing/2014/main" id="{90355341-0432-ED4F-9161-9E6821913D92}"/>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5" name="Text Box 17">
              <a:extLst>
                <a:ext uri="{FF2B5EF4-FFF2-40B4-BE49-F238E27FC236}">
                  <a16:creationId xmlns:a16="http://schemas.microsoft.com/office/drawing/2014/main" id="{0021DCD1-4CCA-CA4D-BD55-74EEB89A5944}"/>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6" name="Text Box 18">
              <a:extLst>
                <a:ext uri="{FF2B5EF4-FFF2-40B4-BE49-F238E27FC236}">
                  <a16:creationId xmlns:a16="http://schemas.microsoft.com/office/drawing/2014/main" id="{365ABD3B-699D-6B44-97CA-466016B44345}"/>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7" name="Text Box 19">
              <a:extLst>
                <a:ext uri="{FF2B5EF4-FFF2-40B4-BE49-F238E27FC236}">
                  <a16:creationId xmlns:a16="http://schemas.microsoft.com/office/drawing/2014/main" id="{0C5B0E08-F6CC-DD42-9BE5-99B18EA13A61}"/>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8" name="Text Box 20">
              <a:extLst>
                <a:ext uri="{FF2B5EF4-FFF2-40B4-BE49-F238E27FC236}">
                  <a16:creationId xmlns:a16="http://schemas.microsoft.com/office/drawing/2014/main" id="{519B38A8-4B9E-924F-8C2D-D8E1A3920482}"/>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9" name="Text Box 21">
              <a:extLst>
                <a:ext uri="{FF2B5EF4-FFF2-40B4-BE49-F238E27FC236}">
                  <a16:creationId xmlns:a16="http://schemas.microsoft.com/office/drawing/2014/main" id="{B1193D6E-47FC-8E41-9620-BE546355DCF4}"/>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44036" name="Rectangle 2"/>
          <p:cNvSpPr>
            <a:spLocks noGrp="1" noChangeArrowheads="1"/>
          </p:cNvSpPr>
          <p:nvPr>
            <p:ph type="title"/>
          </p:nvPr>
        </p:nvSpPr>
        <p:spPr/>
        <p:txBody>
          <a:bodyPr/>
          <a:lstStyle/>
          <a:p>
            <a:r>
              <a:rPr lang="en-US" altLang="en-US"/>
              <a:t>Example: 4-Queens Problem</a:t>
            </a:r>
          </a:p>
        </p:txBody>
      </p:sp>
      <p:sp>
        <p:nvSpPr>
          <p:cNvPr id="44035" name="Slide Number Placeholder 4"/>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7D72B85B-47B6-4E6F-8B73-A415F0DF5A41}" type="slidenum">
              <a:rPr lang="en-US" altLang="en-US" sz="1400" b="0"/>
              <a:pPr>
                <a:spcBef>
                  <a:spcPct val="0"/>
                </a:spcBef>
                <a:buClrTx/>
                <a:buSzTx/>
                <a:buFontTx/>
                <a:buNone/>
              </a:pPr>
              <a:t>33</a:t>
            </a:fld>
            <a:endParaRPr lang="en-US" altLang="en-US" sz="1400" b="0"/>
          </a:p>
        </p:txBody>
      </p:sp>
      <p:grpSp>
        <p:nvGrpSpPr>
          <p:cNvPr id="44038" name="Group 22"/>
          <p:cNvGrpSpPr>
            <a:grpSpLocks/>
          </p:cNvGrpSpPr>
          <p:nvPr/>
        </p:nvGrpSpPr>
        <p:grpSpPr bwMode="auto">
          <a:xfrm>
            <a:off x="5738814" y="2133600"/>
            <a:ext cx="3802063" cy="3276600"/>
            <a:chOff x="2413" y="1344"/>
            <a:chExt cx="2395" cy="2064"/>
          </a:xfrm>
        </p:grpSpPr>
        <p:grpSp>
          <p:nvGrpSpPr>
            <p:cNvPr id="44051" name="Group 23"/>
            <p:cNvGrpSpPr>
              <a:grpSpLocks/>
            </p:cNvGrpSpPr>
            <p:nvPr/>
          </p:nvGrpSpPr>
          <p:grpSpPr bwMode="auto">
            <a:xfrm>
              <a:off x="2413" y="1344"/>
              <a:ext cx="2395" cy="2064"/>
              <a:chOff x="2413" y="1344"/>
              <a:chExt cx="2395" cy="2064"/>
            </a:xfrm>
          </p:grpSpPr>
          <p:sp>
            <p:nvSpPr>
              <p:cNvPr id="44058" name="Text Box 24"/>
              <p:cNvSpPr txBox="1">
                <a:spLocks noChangeArrowheads="1"/>
              </p:cNvSpPr>
              <p:nvPr/>
            </p:nvSpPr>
            <p:spPr bwMode="auto">
              <a:xfrm>
                <a:off x="244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solidFill>
                      <a:srgbClr val="FF3300"/>
                    </a:solidFill>
                    <a:latin typeface="Tahoma" charset="0"/>
                  </a:rPr>
                  <a:t>X1</a:t>
                </a:r>
              </a:p>
              <a:p>
                <a:pPr algn="ctr" eaLnBrk="1" hangingPunct="1">
                  <a:spcBef>
                    <a:spcPct val="0"/>
                  </a:spcBef>
                  <a:buClrTx/>
                  <a:buSzTx/>
                  <a:buFontTx/>
                  <a:buNone/>
                </a:pPr>
                <a:r>
                  <a:rPr lang="en-US" altLang="en-US" b="0">
                    <a:latin typeface="Tahoma" charset="0"/>
                  </a:rPr>
                  <a:t>{</a:t>
                </a:r>
                <a:r>
                  <a:rPr lang="en-US" altLang="en-US" b="0">
                    <a:solidFill>
                      <a:srgbClr val="FF3300"/>
                    </a:solidFill>
                    <a:latin typeface="Tahoma" charset="0"/>
                  </a:rPr>
                  <a:t>1</a:t>
                </a:r>
                <a:r>
                  <a:rPr lang="en-US" altLang="en-US" b="0">
                    <a:latin typeface="Tahoma" charset="0"/>
                  </a:rPr>
                  <a:t>,2,3,4}</a:t>
                </a:r>
              </a:p>
            </p:txBody>
          </p:sp>
          <p:sp>
            <p:nvSpPr>
              <p:cNvPr id="44059" name="Text Box 25"/>
              <p:cNvSpPr txBox="1">
                <a:spLocks noChangeArrowheads="1"/>
              </p:cNvSpPr>
              <p:nvPr/>
            </p:nvSpPr>
            <p:spPr bwMode="auto">
              <a:xfrm>
                <a:off x="2413" y="2880"/>
                <a:ext cx="96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a:t>
                </a:r>
                <a:r>
                  <a:rPr lang="en-US" altLang="en-US" b="0">
                    <a:solidFill>
                      <a:schemeClr val="accent2"/>
                    </a:solidFill>
                    <a:latin typeface="Tahoma" charset="0"/>
                  </a:rPr>
                  <a:t>  </a:t>
                </a:r>
                <a:r>
                  <a:rPr lang="en-US" altLang="en-US" b="0">
                    <a:latin typeface="Tahoma" charset="0"/>
                  </a:rPr>
                  <a:t>,</a:t>
                </a:r>
                <a:r>
                  <a:rPr lang="en-US" altLang="en-US" b="0">
                    <a:solidFill>
                      <a:schemeClr val="accent2"/>
                    </a:solidFill>
                    <a:latin typeface="Tahoma" charset="0"/>
                  </a:rPr>
                  <a:t>  </a:t>
                </a:r>
                <a:r>
                  <a:rPr lang="en-US" altLang="en-US" b="0">
                    <a:latin typeface="Tahoma" charset="0"/>
                  </a:rPr>
                  <a:t>,</a:t>
                </a:r>
                <a:r>
                  <a:rPr lang="en-US" altLang="en-US" b="0">
                    <a:solidFill>
                      <a:schemeClr val="accent2"/>
                    </a:solidFill>
                    <a:latin typeface="Tahoma" charset="0"/>
                  </a:rPr>
                  <a:t>  </a:t>
                </a:r>
                <a:r>
                  <a:rPr lang="en-US" altLang="en-US" b="0">
                    <a:latin typeface="Tahoma" charset="0"/>
                  </a:rPr>
                  <a:t>}</a:t>
                </a:r>
              </a:p>
            </p:txBody>
          </p:sp>
          <p:sp>
            <p:nvSpPr>
              <p:cNvPr id="44060" name="Text Box 26"/>
              <p:cNvSpPr txBox="1">
                <a:spLocks noChangeArrowheads="1"/>
              </p:cNvSpPr>
              <p:nvPr/>
            </p:nvSpPr>
            <p:spPr bwMode="auto">
              <a:xfrm>
                <a:off x="3861" y="2880"/>
                <a:ext cx="947" cy="52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dirty="0">
                    <a:latin typeface="Tahoma" charset="0"/>
                  </a:rPr>
                  <a:t>X4</a:t>
                </a:r>
              </a:p>
              <a:p>
                <a:pPr algn="ctr" eaLnBrk="1" hangingPunct="1">
                  <a:spcBef>
                    <a:spcPct val="0"/>
                  </a:spcBef>
                  <a:buClrTx/>
                  <a:buSzTx/>
                  <a:buFontTx/>
                  <a:buNone/>
                </a:pPr>
                <a:r>
                  <a:rPr lang="en-US" altLang="en-US" b="0" dirty="0">
                    <a:latin typeface="Tahoma" charset="0"/>
                  </a:rPr>
                  <a:t>{ </a:t>
                </a:r>
                <a:r>
                  <a:rPr lang="en-US" altLang="en-US" b="0" dirty="0">
                    <a:solidFill>
                      <a:schemeClr val="accent2"/>
                    </a:solidFill>
                    <a:latin typeface="Tahoma" charset="0"/>
                  </a:rPr>
                  <a:t> </a:t>
                </a:r>
                <a:r>
                  <a:rPr lang="en-US" altLang="en-US" b="0" dirty="0">
                    <a:latin typeface="Tahoma" charset="0"/>
                  </a:rPr>
                  <a:t>,2,  , </a:t>
                </a:r>
                <a:r>
                  <a:rPr lang="en-US" altLang="en-US" b="0" dirty="0">
                    <a:solidFill>
                      <a:schemeClr val="accent2"/>
                    </a:solidFill>
                    <a:latin typeface="Tahoma" charset="0"/>
                  </a:rPr>
                  <a:t> </a:t>
                </a:r>
                <a:r>
                  <a:rPr lang="en-US" altLang="en-US" b="0" dirty="0">
                    <a:latin typeface="Tahoma" charset="0"/>
                  </a:rPr>
                  <a:t>}</a:t>
                </a:r>
              </a:p>
            </p:txBody>
          </p:sp>
          <p:sp>
            <p:nvSpPr>
              <p:cNvPr id="44061" name="Text Box 27"/>
              <p:cNvSpPr txBox="1">
                <a:spLocks noChangeArrowheads="1"/>
              </p:cNvSpPr>
              <p:nvPr/>
            </p:nvSpPr>
            <p:spPr bwMode="auto">
              <a:xfrm>
                <a:off x="3869" y="1344"/>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a:t>
                </a:r>
                <a:r>
                  <a:rPr lang="en-US" altLang="en-US" b="0">
                    <a:solidFill>
                      <a:schemeClr val="accent2"/>
                    </a:solidFill>
                    <a:latin typeface="Tahoma" charset="0"/>
                  </a:rPr>
                  <a:t>  </a:t>
                </a:r>
                <a:r>
                  <a:rPr lang="en-US" altLang="en-US" b="0">
                    <a:latin typeface="Tahoma" charset="0"/>
                  </a:rPr>
                  <a:t>,</a:t>
                </a:r>
                <a:r>
                  <a:rPr lang="en-US" altLang="en-US" b="0">
                    <a:solidFill>
                      <a:srgbClr val="FF0000"/>
                    </a:solidFill>
                    <a:latin typeface="Tahoma" charset="0"/>
                  </a:rPr>
                  <a:t>3</a:t>
                </a:r>
                <a:r>
                  <a:rPr lang="en-US" altLang="en-US" b="0">
                    <a:latin typeface="Tahoma" charset="0"/>
                  </a:rPr>
                  <a:t>,4}</a:t>
                </a:r>
              </a:p>
            </p:txBody>
          </p:sp>
        </p:grpSp>
        <p:sp>
          <p:nvSpPr>
            <p:cNvPr id="44052"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53"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54"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55"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56"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57"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4039" name="AutoShape 34"/>
          <p:cNvSpPr>
            <a:spLocks noChangeArrowheads="1"/>
          </p:cNvSpPr>
          <p:nvPr/>
        </p:nvSpPr>
        <p:spPr bwMode="auto">
          <a:xfrm>
            <a:off x="3046412"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0" name="Oval 35"/>
          <p:cNvSpPr>
            <a:spLocks noChangeArrowheads="1"/>
          </p:cNvSpPr>
          <p:nvPr/>
        </p:nvSpPr>
        <p:spPr bwMode="auto">
          <a:xfrm>
            <a:off x="35798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1" name="Oval 36"/>
          <p:cNvSpPr>
            <a:spLocks noChangeArrowheads="1"/>
          </p:cNvSpPr>
          <p:nvPr/>
        </p:nvSpPr>
        <p:spPr bwMode="auto">
          <a:xfrm>
            <a:off x="40370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2" name="Oval 37"/>
          <p:cNvSpPr>
            <a:spLocks noChangeArrowheads="1"/>
          </p:cNvSpPr>
          <p:nvPr/>
        </p:nvSpPr>
        <p:spPr bwMode="auto">
          <a:xfrm>
            <a:off x="44942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3" name="Oval 38"/>
          <p:cNvSpPr>
            <a:spLocks noChangeArrowheads="1"/>
          </p:cNvSpPr>
          <p:nvPr/>
        </p:nvSpPr>
        <p:spPr bwMode="auto">
          <a:xfrm>
            <a:off x="3579812" y="35814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4" name="Oval 39"/>
          <p:cNvSpPr>
            <a:spLocks noChangeArrowheads="1"/>
          </p:cNvSpPr>
          <p:nvPr/>
        </p:nvSpPr>
        <p:spPr bwMode="auto">
          <a:xfrm>
            <a:off x="44942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5" name="Oval 40"/>
          <p:cNvSpPr>
            <a:spLocks noChangeArrowheads="1"/>
          </p:cNvSpPr>
          <p:nvPr/>
        </p:nvSpPr>
        <p:spPr bwMode="auto">
          <a:xfrm>
            <a:off x="40370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6" name="AutoShape 41"/>
          <p:cNvSpPr>
            <a:spLocks noChangeArrowheads="1"/>
          </p:cNvSpPr>
          <p:nvPr/>
        </p:nvSpPr>
        <p:spPr bwMode="auto">
          <a:xfrm>
            <a:off x="3503612" y="39624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7" name="Oval 42"/>
          <p:cNvSpPr>
            <a:spLocks noChangeArrowheads="1"/>
          </p:cNvSpPr>
          <p:nvPr/>
        </p:nvSpPr>
        <p:spPr bwMode="auto">
          <a:xfrm>
            <a:off x="40370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8" name="Oval 43"/>
          <p:cNvSpPr>
            <a:spLocks noChangeArrowheads="1"/>
          </p:cNvSpPr>
          <p:nvPr/>
        </p:nvSpPr>
        <p:spPr bwMode="auto">
          <a:xfrm>
            <a:off x="4037012" y="35814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9" name="Oval 44"/>
          <p:cNvSpPr>
            <a:spLocks noChangeArrowheads="1"/>
          </p:cNvSpPr>
          <p:nvPr/>
        </p:nvSpPr>
        <p:spPr bwMode="auto">
          <a:xfrm>
            <a:off x="44942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89133" name="Text Box 45"/>
          <p:cNvSpPr txBox="1">
            <a:spLocks noChangeArrowheads="1"/>
          </p:cNvSpPr>
          <p:nvPr/>
        </p:nvSpPr>
        <p:spPr bwMode="auto">
          <a:xfrm>
            <a:off x="5484812" y="4724400"/>
            <a:ext cx="2286000" cy="579438"/>
          </a:xfrm>
          <a:prstGeom prst="rect">
            <a:avLst/>
          </a:prstGeom>
          <a:noFill/>
          <a:ln w="9525">
            <a:noFill/>
            <a:miter lim="800000"/>
            <a:headEnd/>
            <a:tailEnd/>
          </a:ln>
          <a:effectLst/>
        </p:spPr>
        <p:txBody>
          <a:bodyPr>
            <a:spAutoFit/>
          </a:bodyPr>
          <a:lstStyle/>
          <a:p>
            <a:pPr>
              <a:spcBef>
                <a:spcPct val="50000"/>
              </a:spcBef>
              <a:defRPr/>
            </a:pPr>
            <a:r>
              <a:rPr lang="en-US" sz="3200" i="1">
                <a:solidFill>
                  <a:srgbClr val="CC0000"/>
                </a:solidFill>
                <a:effectLst>
                  <a:outerShdw blurRad="38100" dist="38100" dir="2700000" algn="tl">
                    <a:srgbClr val="DDDDDD"/>
                  </a:outerShdw>
                </a:effectLst>
                <a:latin typeface="Burnstown Dam" pitchFamily="2" charset="0"/>
                <a:ea typeface="Arial" charset="0"/>
              </a:rPr>
              <a:t>Backtrack!!!</a:t>
            </a:r>
          </a:p>
        </p:txBody>
      </p:sp>
      <p:sp>
        <p:nvSpPr>
          <p:cNvPr id="48" name="TextBox 47"/>
          <p:cNvSpPr txBox="1"/>
          <p:nvPr/>
        </p:nvSpPr>
        <p:spPr>
          <a:xfrm>
            <a:off x="5484812" y="5715001"/>
            <a:ext cx="2895600" cy="400110"/>
          </a:xfrm>
          <a:prstGeom prst="rect">
            <a:avLst/>
          </a:prstGeom>
          <a:solidFill>
            <a:srgbClr val="00B0F0"/>
          </a:solidFill>
        </p:spPr>
        <p:txBody>
          <a:bodyPr wrap="square" rtlCol="0">
            <a:spAutoFit/>
          </a:bodyPr>
          <a:lstStyle/>
          <a:p>
            <a:r>
              <a:rPr lang="en-US" sz="2000" dirty="0">
                <a:solidFill>
                  <a:schemeClr val="bg1"/>
                </a:solidFill>
              </a:rPr>
              <a:t>Forward check!</a:t>
            </a:r>
          </a:p>
        </p:txBody>
      </p:sp>
    </p:spTree>
    <p:extLst>
      <p:ext uri="{BB962C8B-B14F-4D97-AF65-F5344CB8AC3E}">
        <p14:creationId xmlns:p14="http://schemas.microsoft.com/office/powerpoint/2010/main" val="27254978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ntr" presetSubtype="0" fill="hold" grpId="0" nodeType="clickEffect">
                                  <p:stCondLst>
                                    <p:cond delay="0"/>
                                  </p:stCondLst>
                                  <p:childTnLst>
                                    <p:set>
                                      <p:cBhvr>
                                        <p:cTn id="6" dur="1" fill="hold">
                                          <p:stCondLst>
                                            <p:cond delay="0"/>
                                          </p:stCondLst>
                                        </p:cTn>
                                        <p:tgtEl>
                                          <p:spTgt spid="89133"/>
                                        </p:tgtEl>
                                        <p:attrNameLst>
                                          <p:attrName>style.visibility</p:attrName>
                                        </p:attrNameLst>
                                      </p:cBhvr>
                                      <p:to>
                                        <p:strVal val="visible"/>
                                      </p:to>
                                    </p:set>
                                    <p:animEffect transition="in" filter="fade">
                                      <p:cBhvr>
                                        <p:cTn id="7" dur="2000"/>
                                        <p:tgtEl>
                                          <p:spTgt spid="89133"/>
                                        </p:tgtEl>
                                      </p:cBhvr>
                                    </p:animEffect>
                                    <p:anim calcmode="lin" valueType="num">
                                      <p:cBhvr>
                                        <p:cTn id="8" dur="2000" fill="hold"/>
                                        <p:tgtEl>
                                          <p:spTgt spid="89133"/>
                                        </p:tgtEl>
                                        <p:attrNameLst>
                                          <p:attrName>style.rotation</p:attrName>
                                        </p:attrNameLst>
                                      </p:cBhvr>
                                      <p:tavLst>
                                        <p:tav tm="0">
                                          <p:val>
                                            <p:fltVal val="720"/>
                                          </p:val>
                                        </p:tav>
                                        <p:tav tm="100000">
                                          <p:val>
                                            <p:fltVal val="0"/>
                                          </p:val>
                                        </p:tav>
                                      </p:tavLst>
                                    </p:anim>
                                    <p:anim calcmode="lin" valueType="num">
                                      <p:cBhvr>
                                        <p:cTn id="9" dur="2000" fill="hold"/>
                                        <p:tgtEl>
                                          <p:spTgt spid="89133"/>
                                        </p:tgtEl>
                                        <p:attrNameLst>
                                          <p:attrName>ppt_h</p:attrName>
                                        </p:attrNameLst>
                                      </p:cBhvr>
                                      <p:tavLst>
                                        <p:tav tm="0">
                                          <p:val>
                                            <p:fltVal val="0"/>
                                          </p:val>
                                        </p:tav>
                                        <p:tav tm="100000">
                                          <p:val>
                                            <p:strVal val="#ppt_h"/>
                                          </p:val>
                                        </p:tav>
                                      </p:tavLst>
                                    </p:anim>
                                    <p:anim calcmode="lin" valueType="num">
                                      <p:cBhvr>
                                        <p:cTn id="10" dur="2000" fill="hold"/>
                                        <p:tgtEl>
                                          <p:spTgt spid="89133"/>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13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3">
            <a:extLst>
              <a:ext uri="{FF2B5EF4-FFF2-40B4-BE49-F238E27FC236}">
                <a16:creationId xmlns:a16="http://schemas.microsoft.com/office/drawing/2014/main" id="{5FC6A37F-DC5A-EF4C-BE76-70969C6A7471}"/>
              </a:ext>
            </a:extLst>
          </p:cNvPr>
          <p:cNvGrpSpPr>
            <a:grpSpLocks/>
          </p:cNvGrpSpPr>
          <p:nvPr/>
        </p:nvGrpSpPr>
        <p:grpSpPr bwMode="auto">
          <a:xfrm>
            <a:off x="2743200" y="2670048"/>
            <a:ext cx="2133600" cy="2209800"/>
            <a:chOff x="768" y="1680"/>
            <a:chExt cx="1344" cy="1392"/>
          </a:xfrm>
        </p:grpSpPr>
        <p:grpSp>
          <p:nvGrpSpPr>
            <p:cNvPr id="67" name="Group 4">
              <a:extLst>
                <a:ext uri="{FF2B5EF4-FFF2-40B4-BE49-F238E27FC236}">
                  <a16:creationId xmlns:a16="http://schemas.microsoft.com/office/drawing/2014/main" id="{76BF0677-D330-DB4B-9357-EE2ABCEE49ED}"/>
                </a:ext>
              </a:extLst>
            </p:cNvPr>
            <p:cNvGrpSpPr>
              <a:grpSpLocks/>
            </p:cNvGrpSpPr>
            <p:nvPr/>
          </p:nvGrpSpPr>
          <p:grpSpPr bwMode="auto">
            <a:xfrm>
              <a:off x="960" y="1920"/>
              <a:ext cx="1152" cy="1152"/>
              <a:chOff x="576" y="1728"/>
              <a:chExt cx="1152" cy="1152"/>
            </a:xfrm>
          </p:grpSpPr>
          <p:sp>
            <p:nvSpPr>
              <p:cNvPr id="76" name="Rectangle 5">
                <a:extLst>
                  <a:ext uri="{FF2B5EF4-FFF2-40B4-BE49-F238E27FC236}">
                    <a16:creationId xmlns:a16="http://schemas.microsoft.com/office/drawing/2014/main" id="{C4643AA1-FAC9-9043-94C3-ED58D7B08E64}"/>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77" name="Rectangle 6">
                <a:extLst>
                  <a:ext uri="{FF2B5EF4-FFF2-40B4-BE49-F238E27FC236}">
                    <a16:creationId xmlns:a16="http://schemas.microsoft.com/office/drawing/2014/main" id="{B9299BF1-0765-754F-81FE-39B5B0AF4B4C}"/>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78" name="Rectangle 7">
                <a:extLst>
                  <a:ext uri="{FF2B5EF4-FFF2-40B4-BE49-F238E27FC236}">
                    <a16:creationId xmlns:a16="http://schemas.microsoft.com/office/drawing/2014/main" id="{25B36EAB-ADD2-3A4D-8B4A-B1C615591282}"/>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79" name="Rectangle 8">
                <a:extLst>
                  <a:ext uri="{FF2B5EF4-FFF2-40B4-BE49-F238E27FC236}">
                    <a16:creationId xmlns:a16="http://schemas.microsoft.com/office/drawing/2014/main" id="{0269AC94-708F-7144-9704-B8D23F7CBD6C}"/>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80" name="Rectangle 9">
                <a:extLst>
                  <a:ext uri="{FF2B5EF4-FFF2-40B4-BE49-F238E27FC236}">
                    <a16:creationId xmlns:a16="http://schemas.microsoft.com/office/drawing/2014/main" id="{89C5429E-E4C5-8040-A7B6-15411DDB957C}"/>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81" name="Rectangle 10">
                <a:extLst>
                  <a:ext uri="{FF2B5EF4-FFF2-40B4-BE49-F238E27FC236}">
                    <a16:creationId xmlns:a16="http://schemas.microsoft.com/office/drawing/2014/main" id="{38F1A9FE-4E07-A348-A418-BABFDF2CC323}"/>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82" name="Rectangle 11">
                <a:extLst>
                  <a:ext uri="{FF2B5EF4-FFF2-40B4-BE49-F238E27FC236}">
                    <a16:creationId xmlns:a16="http://schemas.microsoft.com/office/drawing/2014/main" id="{8FF76657-33CD-A14B-B303-7D3920320922}"/>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83" name="Rectangle 12">
                <a:extLst>
                  <a:ext uri="{FF2B5EF4-FFF2-40B4-BE49-F238E27FC236}">
                    <a16:creationId xmlns:a16="http://schemas.microsoft.com/office/drawing/2014/main" id="{8D137D25-7C6C-0049-81FC-4EB403FBF4CB}"/>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84" name="Rectangle 13">
                <a:extLst>
                  <a:ext uri="{FF2B5EF4-FFF2-40B4-BE49-F238E27FC236}">
                    <a16:creationId xmlns:a16="http://schemas.microsoft.com/office/drawing/2014/main" id="{FD5A33BE-36A7-1342-8E34-CBFD0D9FBBBF}"/>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68" name="Text Box 14">
              <a:extLst>
                <a:ext uri="{FF2B5EF4-FFF2-40B4-BE49-F238E27FC236}">
                  <a16:creationId xmlns:a16="http://schemas.microsoft.com/office/drawing/2014/main" id="{C4E854B2-6D38-9442-9A4A-B03932972CA4}"/>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69" name="Text Box 15">
              <a:extLst>
                <a:ext uri="{FF2B5EF4-FFF2-40B4-BE49-F238E27FC236}">
                  <a16:creationId xmlns:a16="http://schemas.microsoft.com/office/drawing/2014/main" id="{64ABD885-5A6B-6E4C-B0D2-94DC8199E778}"/>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70" name="Text Box 16">
              <a:extLst>
                <a:ext uri="{FF2B5EF4-FFF2-40B4-BE49-F238E27FC236}">
                  <a16:creationId xmlns:a16="http://schemas.microsoft.com/office/drawing/2014/main" id="{F256675E-B63E-DF4A-B2A0-22F04097F40B}"/>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71" name="Text Box 17">
              <a:extLst>
                <a:ext uri="{FF2B5EF4-FFF2-40B4-BE49-F238E27FC236}">
                  <a16:creationId xmlns:a16="http://schemas.microsoft.com/office/drawing/2014/main" id="{88EBCA62-6BC4-F640-8EB3-AAC1965ECF1F}"/>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72" name="Text Box 18">
              <a:extLst>
                <a:ext uri="{FF2B5EF4-FFF2-40B4-BE49-F238E27FC236}">
                  <a16:creationId xmlns:a16="http://schemas.microsoft.com/office/drawing/2014/main" id="{4E8144F8-5000-A845-A379-978C295F7872}"/>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73" name="Text Box 19">
              <a:extLst>
                <a:ext uri="{FF2B5EF4-FFF2-40B4-BE49-F238E27FC236}">
                  <a16:creationId xmlns:a16="http://schemas.microsoft.com/office/drawing/2014/main" id="{449C3AC6-E100-7D44-A686-49BE7B1F1EB4}"/>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74" name="Text Box 20">
              <a:extLst>
                <a:ext uri="{FF2B5EF4-FFF2-40B4-BE49-F238E27FC236}">
                  <a16:creationId xmlns:a16="http://schemas.microsoft.com/office/drawing/2014/main" id="{0B91323E-7C4A-224C-BA51-F0CFCCB70C4A}"/>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75" name="Text Box 21">
              <a:extLst>
                <a:ext uri="{FF2B5EF4-FFF2-40B4-BE49-F238E27FC236}">
                  <a16:creationId xmlns:a16="http://schemas.microsoft.com/office/drawing/2014/main" id="{D6E405EA-8792-9D40-9402-86BB3478DF88}"/>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45060" name="Rectangle 2"/>
          <p:cNvSpPr>
            <a:spLocks noGrp="1" noChangeArrowheads="1"/>
          </p:cNvSpPr>
          <p:nvPr>
            <p:ph type="title"/>
          </p:nvPr>
        </p:nvSpPr>
        <p:spPr/>
        <p:txBody>
          <a:bodyPr/>
          <a:lstStyle/>
          <a:p>
            <a:r>
              <a:rPr lang="en-US" altLang="en-US"/>
              <a:t>Example: 4-Queens Problem</a:t>
            </a:r>
          </a:p>
        </p:txBody>
      </p:sp>
      <p:sp>
        <p:nvSpPr>
          <p:cNvPr id="45059" name="Slide Number Placeholder 4"/>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493A4D20-7B41-425C-83EA-A1FA53EC44EA}" type="slidenum">
              <a:rPr lang="en-US" altLang="en-US" sz="1400" b="0"/>
              <a:pPr>
                <a:spcBef>
                  <a:spcPct val="0"/>
                </a:spcBef>
                <a:buClrTx/>
                <a:buSzTx/>
                <a:buFontTx/>
                <a:buNone/>
              </a:pPr>
              <a:t>34</a:t>
            </a:fld>
            <a:endParaRPr lang="en-US" altLang="en-US" sz="1400" b="0"/>
          </a:p>
        </p:txBody>
      </p:sp>
      <p:grpSp>
        <p:nvGrpSpPr>
          <p:cNvPr id="45062" name="Group 22"/>
          <p:cNvGrpSpPr>
            <a:grpSpLocks/>
          </p:cNvGrpSpPr>
          <p:nvPr/>
        </p:nvGrpSpPr>
        <p:grpSpPr bwMode="auto">
          <a:xfrm>
            <a:off x="5776912" y="2133600"/>
            <a:ext cx="3727450" cy="3276600"/>
            <a:chOff x="2437" y="1344"/>
            <a:chExt cx="2348" cy="2064"/>
          </a:xfrm>
        </p:grpSpPr>
        <p:grpSp>
          <p:nvGrpSpPr>
            <p:cNvPr id="45071" name="Group 23"/>
            <p:cNvGrpSpPr>
              <a:grpSpLocks/>
            </p:cNvGrpSpPr>
            <p:nvPr/>
          </p:nvGrpSpPr>
          <p:grpSpPr bwMode="auto">
            <a:xfrm>
              <a:off x="2437" y="1344"/>
              <a:ext cx="2348" cy="2064"/>
              <a:chOff x="2437" y="1344"/>
              <a:chExt cx="2348" cy="2064"/>
            </a:xfrm>
          </p:grpSpPr>
          <p:sp>
            <p:nvSpPr>
              <p:cNvPr id="45078"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45079" name="Text Box 25"/>
              <p:cNvSpPr txBox="1">
                <a:spLocks noChangeArrowheads="1"/>
              </p:cNvSpPr>
              <p:nvPr/>
            </p:nvSpPr>
            <p:spPr bwMode="auto">
              <a:xfrm>
                <a:off x="2445" y="2880"/>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{1,2,3,4}</a:t>
                </a:r>
              </a:p>
            </p:txBody>
          </p:sp>
          <p:sp>
            <p:nvSpPr>
              <p:cNvPr id="45080" name="Text Box 26"/>
              <p:cNvSpPr txBox="1">
                <a:spLocks noChangeArrowheads="1"/>
              </p:cNvSpPr>
              <p:nvPr/>
            </p:nvSpPr>
            <p:spPr bwMode="auto">
              <a:xfrm>
                <a:off x="3885" y="2880"/>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{1,2,3,4}</a:t>
                </a:r>
              </a:p>
            </p:txBody>
          </p:sp>
          <p:sp>
            <p:nvSpPr>
              <p:cNvPr id="45081" name="Text Box 27"/>
              <p:cNvSpPr txBox="1">
                <a:spLocks noChangeArrowheads="1"/>
              </p:cNvSpPr>
              <p:nvPr/>
            </p:nvSpPr>
            <p:spPr bwMode="auto">
              <a:xfrm>
                <a:off x="388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{1,2,3,4}</a:t>
                </a:r>
              </a:p>
            </p:txBody>
          </p:sp>
        </p:grpSp>
        <p:sp>
          <p:nvSpPr>
            <p:cNvPr id="45072"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73"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74"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75"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76"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77"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5063" name="AutoShape 34"/>
          <p:cNvSpPr>
            <a:spLocks noChangeArrowheads="1"/>
          </p:cNvSpPr>
          <p:nvPr/>
        </p:nvSpPr>
        <p:spPr bwMode="auto">
          <a:xfrm>
            <a:off x="3046412"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6" name="Group 35"/>
          <p:cNvGrpSpPr>
            <a:grpSpLocks/>
          </p:cNvGrpSpPr>
          <p:nvPr/>
        </p:nvGrpSpPr>
        <p:grpSpPr bwMode="auto">
          <a:xfrm>
            <a:off x="3579812" y="3124200"/>
            <a:ext cx="1219200" cy="1676400"/>
            <a:chOff x="1296" y="1968"/>
            <a:chExt cx="768" cy="1056"/>
          </a:xfrm>
        </p:grpSpPr>
        <p:sp>
          <p:nvSpPr>
            <p:cNvPr id="45065"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66"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67"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68"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69"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70"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4" name="TextBox 43"/>
          <p:cNvSpPr txBox="1"/>
          <p:nvPr/>
        </p:nvSpPr>
        <p:spPr>
          <a:xfrm>
            <a:off x="868363" y="1648551"/>
            <a:ext cx="4394200" cy="830997"/>
          </a:xfrm>
          <a:prstGeom prst="rect">
            <a:avLst/>
          </a:prstGeom>
          <a:noFill/>
        </p:spPr>
        <p:txBody>
          <a:bodyPr wrap="square" rtlCol="0">
            <a:spAutoFit/>
          </a:bodyPr>
          <a:lstStyle/>
          <a:p>
            <a:r>
              <a:rPr lang="en-US" sz="2400" i="1" dirty="0">
                <a:solidFill>
                  <a:srgbClr val="C00000"/>
                </a:solidFill>
                <a:latin typeface="Open Sans" panose="020B0606030504020204" pitchFamily="34" charset="0"/>
                <a:ea typeface="Open Sans" panose="020B0606030504020204" pitchFamily="34" charset="0"/>
                <a:cs typeface="Open Sans" panose="020B0606030504020204" pitchFamily="34" charset="0"/>
              </a:rPr>
              <a:t>Picking up a little later after two steps of backtracking….</a:t>
            </a:r>
          </a:p>
        </p:txBody>
      </p:sp>
      <p:sp>
        <p:nvSpPr>
          <p:cNvPr id="45" name="TextBox 44"/>
          <p:cNvSpPr txBox="1"/>
          <p:nvPr/>
        </p:nvSpPr>
        <p:spPr>
          <a:xfrm>
            <a:off x="5484812" y="5715000"/>
            <a:ext cx="4419600" cy="400110"/>
          </a:xfrm>
          <a:prstGeom prst="rect">
            <a:avLst/>
          </a:prstGeom>
          <a:solidFill>
            <a:srgbClr val="00B0F0"/>
          </a:solidFill>
        </p:spPr>
        <p:txBody>
          <a:bodyPr wrap="square" rtlCol="0">
            <a:spAutoFit/>
          </a:bodyPr>
          <a:lstStyle/>
          <a:p>
            <a:r>
              <a:rPr lang="en-US" sz="2000" dirty="0">
                <a:solidFill>
                  <a:schemeClr val="bg1"/>
                </a:solidFill>
              </a:rPr>
              <a:t>Assign value to unassigned variable</a:t>
            </a:r>
          </a:p>
        </p:txBody>
      </p:sp>
    </p:spTree>
    <p:extLst>
      <p:ext uri="{BB962C8B-B14F-4D97-AF65-F5344CB8AC3E}">
        <p14:creationId xmlns:p14="http://schemas.microsoft.com/office/powerpoint/2010/main" val="15012682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3">
            <a:extLst>
              <a:ext uri="{FF2B5EF4-FFF2-40B4-BE49-F238E27FC236}">
                <a16:creationId xmlns:a16="http://schemas.microsoft.com/office/drawing/2014/main" id="{59F9AB0A-5A57-6B40-B63A-E304193271BE}"/>
              </a:ext>
            </a:extLst>
          </p:cNvPr>
          <p:cNvGrpSpPr>
            <a:grpSpLocks/>
          </p:cNvGrpSpPr>
          <p:nvPr/>
        </p:nvGrpSpPr>
        <p:grpSpPr bwMode="auto">
          <a:xfrm>
            <a:off x="2743200" y="2670048"/>
            <a:ext cx="2133600" cy="2209800"/>
            <a:chOff x="768" y="1680"/>
            <a:chExt cx="1344" cy="1392"/>
          </a:xfrm>
        </p:grpSpPr>
        <p:grpSp>
          <p:nvGrpSpPr>
            <p:cNvPr id="47" name="Group 4">
              <a:extLst>
                <a:ext uri="{FF2B5EF4-FFF2-40B4-BE49-F238E27FC236}">
                  <a16:creationId xmlns:a16="http://schemas.microsoft.com/office/drawing/2014/main" id="{1FB83F0A-0935-6D47-94A1-5F304BBBEB44}"/>
                </a:ext>
              </a:extLst>
            </p:cNvPr>
            <p:cNvGrpSpPr>
              <a:grpSpLocks/>
            </p:cNvGrpSpPr>
            <p:nvPr/>
          </p:nvGrpSpPr>
          <p:grpSpPr bwMode="auto">
            <a:xfrm>
              <a:off x="960" y="1920"/>
              <a:ext cx="1152" cy="1152"/>
              <a:chOff x="576" y="1728"/>
              <a:chExt cx="1152" cy="1152"/>
            </a:xfrm>
          </p:grpSpPr>
          <p:sp>
            <p:nvSpPr>
              <p:cNvPr id="56" name="Rectangle 5">
                <a:extLst>
                  <a:ext uri="{FF2B5EF4-FFF2-40B4-BE49-F238E27FC236}">
                    <a16:creationId xmlns:a16="http://schemas.microsoft.com/office/drawing/2014/main" id="{4EA17934-D75A-0B47-BEE2-3FF91DBB96AA}"/>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57" name="Rectangle 6">
                <a:extLst>
                  <a:ext uri="{FF2B5EF4-FFF2-40B4-BE49-F238E27FC236}">
                    <a16:creationId xmlns:a16="http://schemas.microsoft.com/office/drawing/2014/main" id="{C67200F6-3DA2-A941-8BF7-075116E5CCE0}"/>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58" name="Rectangle 7">
                <a:extLst>
                  <a:ext uri="{FF2B5EF4-FFF2-40B4-BE49-F238E27FC236}">
                    <a16:creationId xmlns:a16="http://schemas.microsoft.com/office/drawing/2014/main" id="{E08064D5-2246-FD4C-AC2C-B58CEB7D5612}"/>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59" name="Rectangle 8">
                <a:extLst>
                  <a:ext uri="{FF2B5EF4-FFF2-40B4-BE49-F238E27FC236}">
                    <a16:creationId xmlns:a16="http://schemas.microsoft.com/office/drawing/2014/main" id="{8AB08F35-4247-584F-8BBB-E62EE53C7203}"/>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0" name="Rectangle 9">
                <a:extLst>
                  <a:ext uri="{FF2B5EF4-FFF2-40B4-BE49-F238E27FC236}">
                    <a16:creationId xmlns:a16="http://schemas.microsoft.com/office/drawing/2014/main" id="{E808B1EF-BD9E-284A-A9F4-8C6F6638C4DA}"/>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1" name="Rectangle 10">
                <a:extLst>
                  <a:ext uri="{FF2B5EF4-FFF2-40B4-BE49-F238E27FC236}">
                    <a16:creationId xmlns:a16="http://schemas.microsoft.com/office/drawing/2014/main" id="{58603E83-AC74-EF45-ACB1-F84B09EC767B}"/>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2" name="Rectangle 11">
                <a:extLst>
                  <a:ext uri="{FF2B5EF4-FFF2-40B4-BE49-F238E27FC236}">
                    <a16:creationId xmlns:a16="http://schemas.microsoft.com/office/drawing/2014/main" id="{6FD92C8F-9DFF-C949-A31E-18CA9EF9299F}"/>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12">
                <a:extLst>
                  <a:ext uri="{FF2B5EF4-FFF2-40B4-BE49-F238E27FC236}">
                    <a16:creationId xmlns:a16="http://schemas.microsoft.com/office/drawing/2014/main" id="{08E2D922-295C-A14F-A19E-7B36159C1718}"/>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13">
                <a:extLst>
                  <a:ext uri="{FF2B5EF4-FFF2-40B4-BE49-F238E27FC236}">
                    <a16:creationId xmlns:a16="http://schemas.microsoft.com/office/drawing/2014/main" id="{3A10EFBD-DE85-C647-A29E-7B6BBB50D5E9}"/>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48" name="Text Box 14">
              <a:extLst>
                <a:ext uri="{FF2B5EF4-FFF2-40B4-BE49-F238E27FC236}">
                  <a16:creationId xmlns:a16="http://schemas.microsoft.com/office/drawing/2014/main" id="{F08FD8A7-3FFD-0B4E-B65E-FFF129AEB7AF}"/>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49" name="Text Box 15">
              <a:extLst>
                <a:ext uri="{FF2B5EF4-FFF2-40B4-BE49-F238E27FC236}">
                  <a16:creationId xmlns:a16="http://schemas.microsoft.com/office/drawing/2014/main" id="{9D16806C-6611-844F-97BE-93737BABED2E}"/>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0" name="Text Box 16">
              <a:extLst>
                <a:ext uri="{FF2B5EF4-FFF2-40B4-BE49-F238E27FC236}">
                  <a16:creationId xmlns:a16="http://schemas.microsoft.com/office/drawing/2014/main" id="{3A4F3067-7C2C-3049-8C27-9D0FD7B98409}"/>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1" name="Text Box 17">
              <a:extLst>
                <a:ext uri="{FF2B5EF4-FFF2-40B4-BE49-F238E27FC236}">
                  <a16:creationId xmlns:a16="http://schemas.microsoft.com/office/drawing/2014/main" id="{EB2838CB-5C66-0949-A4BB-2F3C6FAA720C}"/>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2" name="Text Box 18">
              <a:extLst>
                <a:ext uri="{FF2B5EF4-FFF2-40B4-BE49-F238E27FC236}">
                  <a16:creationId xmlns:a16="http://schemas.microsoft.com/office/drawing/2014/main" id="{500C6612-CD0A-6E4E-A800-2272AD3C1800}"/>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3" name="Text Box 19">
              <a:extLst>
                <a:ext uri="{FF2B5EF4-FFF2-40B4-BE49-F238E27FC236}">
                  <a16:creationId xmlns:a16="http://schemas.microsoft.com/office/drawing/2014/main" id="{C6EB83FC-5930-4F49-8BDD-9AF17DA1FA72}"/>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4" name="Text Box 20">
              <a:extLst>
                <a:ext uri="{FF2B5EF4-FFF2-40B4-BE49-F238E27FC236}">
                  <a16:creationId xmlns:a16="http://schemas.microsoft.com/office/drawing/2014/main" id="{3F518388-8A05-C14F-8BCD-4FFD782DD285}"/>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5" name="Text Box 21">
              <a:extLst>
                <a:ext uri="{FF2B5EF4-FFF2-40B4-BE49-F238E27FC236}">
                  <a16:creationId xmlns:a16="http://schemas.microsoft.com/office/drawing/2014/main" id="{7740DBBF-2B90-BD4F-B686-8DC60A88523C}"/>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46084" name="Rectangle 2"/>
          <p:cNvSpPr>
            <a:spLocks noGrp="1" noChangeArrowheads="1"/>
          </p:cNvSpPr>
          <p:nvPr>
            <p:ph type="title"/>
          </p:nvPr>
        </p:nvSpPr>
        <p:spPr/>
        <p:txBody>
          <a:bodyPr/>
          <a:lstStyle/>
          <a:p>
            <a:r>
              <a:rPr lang="en-US" altLang="en-US"/>
              <a:t>Example: 4-Queens Problem</a:t>
            </a:r>
          </a:p>
        </p:txBody>
      </p:sp>
      <p:sp>
        <p:nvSpPr>
          <p:cNvPr id="2" name="Text Placeholder 1">
            <a:extLst>
              <a:ext uri="{FF2B5EF4-FFF2-40B4-BE49-F238E27FC236}">
                <a16:creationId xmlns:a16="http://schemas.microsoft.com/office/drawing/2014/main" id="{515D2716-34E1-1642-A7F2-F91E37E8606A}"/>
              </a:ext>
            </a:extLst>
          </p:cNvPr>
          <p:cNvSpPr>
            <a:spLocks noGrp="1"/>
          </p:cNvSpPr>
          <p:nvPr>
            <p:ph type="body" idx="1"/>
          </p:nvPr>
        </p:nvSpPr>
        <p:spPr/>
        <p:txBody>
          <a:bodyPr/>
          <a:lstStyle/>
          <a:p>
            <a:endParaRPr lang="en-US"/>
          </a:p>
        </p:txBody>
      </p:sp>
      <p:sp>
        <p:nvSpPr>
          <p:cNvPr id="46083" name="Slide Number Placeholder 4"/>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5F55500F-97FF-4CBD-9519-E7BAD466C82E}" type="slidenum">
              <a:rPr lang="en-US" altLang="en-US" sz="1400" b="0"/>
              <a:pPr>
                <a:spcBef>
                  <a:spcPct val="0"/>
                </a:spcBef>
                <a:buClrTx/>
                <a:buSzTx/>
                <a:buFontTx/>
                <a:buNone/>
              </a:pPr>
              <a:t>35</a:t>
            </a:fld>
            <a:endParaRPr lang="en-US" altLang="en-US" sz="1400" b="0"/>
          </a:p>
        </p:txBody>
      </p:sp>
      <p:grpSp>
        <p:nvGrpSpPr>
          <p:cNvPr id="46086" name="Group 22"/>
          <p:cNvGrpSpPr>
            <a:grpSpLocks/>
          </p:cNvGrpSpPr>
          <p:nvPr/>
        </p:nvGrpSpPr>
        <p:grpSpPr bwMode="auto">
          <a:xfrm>
            <a:off x="5764212" y="2133600"/>
            <a:ext cx="3773488" cy="3276600"/>
            <a:chOff x="2429" y="1344"/>
            <a:chExt cx="2377" cy="2064"/>
          </a:xfrm>
        </p:grpSpPr>
        <p:grpSp>
          <p:nvGrpSpPr>
            <p:cNvPr id="46095" name="Group 23"/>
            <p:cNvGrpSpPr>
              <a:grpSpLocks/>
            </p:cNvGrpSpPr>
            <p:nvPr/>
          </p:nvGrpSpPr>
          <p:grpSpPr bwMode="auto">
            <a:xfrm>
              <a:off x="2429" y="1344"/>
              <a:ext cx="2377" cy="2064"/>
              <a:chOff x="2429" y="1344"/>
              <a:chExt cx="2377" cy="2064"/>
            </a:xfrm>
          </p:grpSpPr>
          <p:sp>
            <p:nvSpPr>
              <p:cNvPr id="46102"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46103" name="Text Box 25"/>
              <p:cNvSpPr txBox="1">
                <a:spLocks noChangeArrowheads="1"/>
              </p:cNvSpPr>
              <p:nvPr/>
            </p:nvSpPr>
            <p:spPr bwMode="auto">
              <a:xfrm>
                <a:off x="242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{1,  ,3,  }</a:t>
                </a:r>
              </a:p>
            </p:txBody>
          </p:sp>
          <p:sp>
            <p:nvSpPr>
              <p:cNvPr id="46104" name="Text Box 26"/>
              <p:cNvSpPr txBox="1">
                <a:spLocks noChangeArrowheads="1"/>
              </p:cNvSpPr>
              <p:nvPr/>
            </p:nvSpPr>
            <p:spPr bwMode="auto">
              <a:xfrm>
                <a:off x="3877" y="2880"/>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{1,  ,3,4}</a:t>
                </a:r>
              </a:p>
            </p:txBody>
          </p:sp>
          <p:sp>
            <p:nvSpPr>
              <p:cNvPr id="46105"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,4}</a:t>
                </a:r>
              </a:p>
            </p:txBody>
          </p:sp>
        </p:grpSp>
        <p:sp>
          <p:nvSpPr>
            <p:cNvPr id="46096"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097"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098"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099"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100"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101"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6087" name="AutoShape 34"/>
          <p:cNvSpPr>
            <a:spLocks noChangeArrowheads="1"/>
          </p:cNvSpPr>
          <p:nvPr/>
        </p:nvSpPr>
        <p:spPr bwMode="auto">
          <a:xfrm>
            <a:off x="3046412"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46088" name="Group 35"/>
          <p:cNvGrpSpPr>
            <a:grpSpLocks/>
          </p:cNvGrpSpPr>
          <p:nvPr/>
        </p:nvGrpSpPr>
        <p:grpSpPr bwMode="auto">
          <a:xfrm>
            <a:off x="3579812" y="3124200"/>
            <a:ext cx="1219200" cy="1676400"/>
            <a:chOff x="1296" y="1968"/>
            <a:chExt cx="768" cy="1056"/>
          </a:xfrm>
        </p:grpSpPr>
        <p:sp>
          <p:nvSpPr>
            <p:cNvPr id="46089"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090"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091"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092"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093"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094"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4" name="TextBox 43"/>
          <p:cNvSpPr txBox="1"/>
          <p:nvPr/>
        </p:nvSpPr>
        <p:spPr>
          <a:xfrm>
            <a:off x="5484812" y="5715001"/>
            <a:ext cx="2895600" cy="400110"/>
          </a:xfrm>
          <a:prstGeom prst="rect">
            <a:avLst/>
          </a:prstGeom>
          <a:solidFill>
            <a:srgbClr val="00B0F0"/>
          </a:solidFill>
        </p:spPr>
        <p:txBody>
          <a:bodyPr wrap="square" rtlCol="0">
            <a:spAutoFit/>
          </a:bodyPr>
          <a:lstStyle/>
          <a:p>
            <a:r>
              <a:rPr lang="en-US" sz="2000" dirty="0">
                <a:solidFill>
                  <a:schemeClr val="bg1"/>
                </a:solidFill>
              </a:rPr>
              <a:t>Forward check!</a:t>
            </a:r>
          </a:p>
        </p:txBody>
      </p:sp>
    </p:spTree>
    <p:extLst>
      <p:ext uri="{BB962C8B-B14F-4D97-AF65-F5344CB8AC3E}">
        <p14:creationId xmlns:p14="http://schemas.microsoft.com/office/powerpoint/2010/main" val="21021185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3">
            <a:extLst>
              <a:ext uri="{FF2B5EF4-FFF2-40B4-BE49-F238E27FC236}">
                <a16:creationId xmlns:a16="http://schemas.microsoft.com/office/drawing/2014/main" id="{676487D8-7670-0D4C-8192-7BBDB6D4724A}"/>
              </a:ext>
            </a:extLst>
          </p:cNvPr>
          <p:cNvGrpSpPr>
            <a:grpSpLocks/>
          </p:cNvGrpSpPr>
          <p:nvPr/>
        </p:nvGrpSpPr>
        <p:grpSpPr bwMode="auto">
          <a:xfrm>
            <a:off x="2743200" y="2670048"/>
            <a:ext cx="2133600" cy="2209800"/>
            <a:chOff x="768" y="1680"/>
            <a:chExt cx="1344" cy="1392"/>
          </a:xfrm>
        </p:grpSpPr>
        <p:grpSp>
          <p:nvGrpSpPr>
            <p:cNvPr id="50" name="Group 4">
              <a:extLst>
                <a:ext uri="{FF2B5EF4-FFF2-40B4-BE49-F238E27FC236}">
                  <a16:creationId xmlns:a16="http://schemas.microsoft.com/office/drawing/2014/main" id="{6D4931B6-4B6E-414B-8B9D-6F5A7AEBCBB5}"/>
                </a:ext>
              </a:extLst>
            </p:cNvPr>
            <p:cNvGrpSpPr>
              <a:grpSpLocks/>
            </p:cNvGrpSpPr>
            <p:nvPr/>
          </p:nvGrpSpPr>
          <p:grpSpPr bwMode="auto">
            <a:xfrm>
              <a:off x="960" y="1920"/>
              <a:ext cx="1152" cy="1152"/>
              <a:chOff x="576" y="1728"/>
              <a:chExt cx="1152" cy="1152"/>
            </a:xfrm>
          </p:grpSpPr>
          <p:sp>
            <p:nvSpPr>
              <p:cNvPr id="59" name="Rectangle 5">
                <a:extLst>
                  <a:ext uri="{FF2B5EF4-FFF2-40B4-BE49-F238E27FC236}">
                    <a16:creationId xmlns:a16="http://schemas.microsoft.com/office/drawing/2014/main" id="{ECD27F6D-4A75-DC41-AD77-5394FE640064}"/>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0" name="Rectangle 6">
                <a:extLst>
                  <a:ext uri="{FF2B5EF4-FFF2-40B4-BE49-F238E27FC236}">
                    <a16:creationId xmlns:a16="http://schemas.microsoft.com/office/drawing/2014/main" id="{74C4C1E7-4195-364A-8910-0AF122F934C4}"/>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1" name="Rectangle 7">
                <a:extLst>
                  <a:ext uri="{FF2B5EF4-FFF2-40B4-BE49-F238E27FC236}">
                    <a16:creationId xmlns:a16="http://schemas.microsoft.com/office/drawing/2014/main" id="{AFF9EF97-7E8C-3248-981F-2984AD524765}"/>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2" name="Rectangle 8">
                <a:extLst>
                  <a:ext uri="{FF2B5EF4-FFF2-40B4-BE49-F238E27FC236}">
                    <a16:creationId xmlns:a16="http://schemas.microsoft.com/office/drawing/2014/main" id="{670884D2-A044-1C45-91DC-31D940DC09DD}"/>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9">
                <a:extLst>
                  <a:ext uri="{FF2B5EF4-FFF2-40B4-BE49-F238E27FC236}">
                    <a16:creationId xmlns:a16="http://schemas.microsoft.com/office/drawing/2014/main" id="{1C7EAE59-1715-FF4B-85DC-170B98657C57}"/>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10">
                <a:extLst>
                  <a:ext uri="{FF2B5EF4-FFF2-40B4-BE49-F238E27FC236}">
                    <a16:creationId xmlns:a16="http://schemas.microsoft.com/office/drawing/2014/main" id="{66432657-3356-6542-92D9-6FB015862192}"/>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5" name="Rectangle 11">
                <a:extLst>
                  <a:ext uri="{FF2B5EF4-FFF2-40B4-BE49-F238E27FC236}">
                    <a16:creationId xmlns:a16="http://schemas.microsoft.com/office/drawing/2014/main" id="{A4AADB59-5E98-EA44-9069-4D26B1709EE8}"/>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6" name="Rectangle 12">
                <a:extLst>
                  <a:ext uri="{FF2B5EF4-FFF2-40B4-BE49-F238E27FC236}">
                    <a16:creationId xmlns:a16="http://schemas.microsoft.com/office/drawing/2014/main" id="{231B12D9-8EE0-9F4E-AD86-648C843130B5}"/>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7" name="Rectangle 13">
                <a:extLst>
                  <a:ext uri="{FF2B5EF4-FFF2-40B4-BE49-F238E27FC236}">
                    <a16:creationId xmlns:a16="http://schemas.microsoft.com/office/drawing/2014/main" id="{6E847572-C14A-334D-83CA-EA742B0A8ACA}"/>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51" name="Text Box 14">
              <a:extLst>
                <a:ext uri="{FF2B5EF4-FFF2-40B4-BE49-F238E27FC236}">
                  <a16:creationId xmlns:a16="http://schemas.microsoft.com/office/drawing/2014/main" id="{C372A4BA-1C5F-AE43-A583-7443EA62E605}"/>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52" name="Text Box 15">
              <a:extLst>
                <a:ext uri="{FF2B5EF4-FFF2-40B4-BE49-F238E27FC236}">
                  <a16:creationId xmlns:a16="http://schemas.microsoft.com/office/drawing/2014/main" id="{D9E25C68-39C2-6645-B424-B9BD7BB2FFA7}"/>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3" name="Text Box 16">
              <a:extLst>
                <a:ext uri="{FF2B5EF4-FFF2-40B4-BE49-F238E27FC236}">
                  <a16:creationId xmlns:a16="http://schemas.microsoft.com/office/drawing/2014/main" id="{279CF81D-3F71-6B4A-977E-62CE29D9EE67}"/>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4" name="Text Box 17">
              <a:extLst>
                <a:ext uri="{FF2B5EF4-FFF2-40B4-BE49-F238E27FC236}">
                  <a16:creationId xmlns:a16="http://schemas.microsoft.com/office/drawing/2014/main" id="{0C1BEF2A-EA48-C547-905E-9A62B98D5B98}"/>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5" name="Text Box 18">
              <a:extLst>
                <a:ext uri="{FF2B5EF4-FFF2-40B4-BE49-F238E27FC236}">
                  <a16:creationId xmlns:a16="http://schemas.microsoft.com/office/drawing/2014/main" id="{EC59355C-C2DC-3F47-ADD0-FAF79D1EE26C}"/>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6" name="Text Box 19">
              <a:extLst>
                <a:ext uri="{FF2B5EF4-FFF2-40B4-BE49-F238E27FC236}">
                  <a16:creationId xmlns:a16="http://schemas.microsoft.com/office/drawing/2014/main" id="{CFD73CA4-F3A0-9049-A924-97FA021ABEDE}"/>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7" name="Text Box 20">
              <a:extLst>
                <a:ext uri="{FF2B5EF4-FFF2-40B4-BE49-F238E27FC236}">
                  <a16:creationId xmlns:a16="http://schemas.microsoft.com/office/drawing/2014/main" id="{5AAFB084-9C34-F24F-B3F0-3FC41A9D9194}"/>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8" name="Text Box 21">
              <a:extLst>
                <a:ext uri="{FF2B5EF4-FFF2-40B4-BE49-F238E27FC236}">
                  <a16:creationId xmlns:a16="http://schemas.microsoft.com/office/drawing/2014/main" id="{C3C6D225-AEEF-B246-8E42-80AC618F86D6}"/>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47108" name="Rectangle 2"/>
          <p:cNvSpPr>
            <a:spLocks noGrp="1" noChangeArrowheads="1"/>
          </p:cNvSpPr>
          <p:nvPr>
            <p:ph type="title"/>
          </p:nvPr>
        </p:nvSpPr>
        <p:spPr/>
        <p:txBody>
          <a:bodyPr/>
          <a:lstStyle/>
          <a:p>
            <a:r>
              <a:rPr lang="en-US" altLang="en-US"/>
              <a:t>Example: 4-Queens Problem</a:t>
            </a:r>
          </a:p>
        </p:txBody>
      </p:sp>
      <p:sp>
        <p:nvSpPr>
          <p:cNvPr id="2" name="Text Placeholder 1">
            <a:extLst>
              <a:ext uri="{FF2B5EF4-FFF2-40B4-BE49-F238E27FC236}">
                <a16:creationId xmlns:a16="http://schemas.microsoft.com/office/drawing/2014/main" id="{B90C959C-8364-F44D-A93B-F7E2FB23CAD6}"/>
              </a:ext>
            </a:extLst>
          </p:cNvPr>
          <p:cNvSpPr>
            <a:spLocks noGrp="1"/>
          </p:cNvSpPr>
          <p:nvPr>
            <p:ph type="body" idx="1"/>
          </p:nvPr>
        </p:nvSpPr>
        <p:spPr/>
        <p:txBody>
          <a:bodyPr/>
          <a:lstStyle/>
          <a:p>
            <a:endParaRPr lang="en-US" dirty="0"/>
          </a:p>
        </p:txBody>
      </p:sp>
      <p:sp>
        <p:nvSpPr>
          <p:cNvPr id="47107" name="Slide Number Placeholder 4"/>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EDDCD5CC-DDC3-4EB3-9AEB-B200F2EE9FF2}" type="slidenum">
              <a:rPr lang="en-US" altLang="en-US" sz="1400" b="0"/>
              <a:pPr>
                <a:spcBef>
                  <a:spcPct val="0"/>
                </a:spcBef>
                <a:buClrTx/>
                <a:buSzTx/>
                <a:buFontTx/>
                <a:buNone/>
              </a:pPr>
              <a:t>36</a:t>
            </a:fld>
            <a:endParaRPr lang="en-US" altLang="en-US" sz="1400" b="0"/>
          </a:p>
        </p:txBody>
      </p:sp>
      <p:grpSp>
        <p:nvGrpSpPr>
          <p:cNvPr id="47110" name="Group 22"/>
          <p:cNvGrpSpPr>
            <a:grpSpLocks/>
          </p:cNvGrpSpPr>
          <p:nvPr/>
        </p:nvGrpSpPr>
        <p:grpSpPr bwMode="auto">
          <a:xfrm>
            <a:off x="5764212" y="2133600"/>
            <a:ext cx="3773488" cy="3276600"/>
            <a:chOff x="2429" y="1344"/>
            <a:chExt cx="2377" cy="2064"/>
          </a:xfrm>
        </p:grpSpPr>
        <p:grpSp>
          <p:nvGrpSpPr>
            <p:cNvPr id="47122" name="Group 23"/>
            <p:cNvGrpSpPr>
              <a:grpSpLocks/>
            </p:cNvGrpSpPr>
            <p:nvPr/>
          </p:nvGrpSpPr>
          <p:grpSpPr bwMode="auto">
            <a:xfrm>
              <a:off x="2429" y="1344"/>
              <a:ext cx="2377" cy="2064"/>
              <a:chOff x="2429" y="1344"/>
              <a:chExt cx="2377" cy="2064"/>
            </a:xfrm>
          </p:grpSpPr>
          <p:sp>
            <p:nvSpPr>
              <p:cNvPr id="47129"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47130" name="Text Box 25"/>
              <p:cNvSpPr txBox="1">
                <a:spLocks noChangeArrowheads="1"/>
              </p:cNvSpPr>
              <p:nvPr/>
            </p:nvSpPr>
            <p:spPr bwMode="auto">
              <a:xfrm>
                <a:off x="242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{1,  ,3,  }</a:t>
                </a:r>
              </a:p>
            </p:txBody>
          </p:sp>
          <p:sp>
            <p:nvSpPr>
              <p:cNvPr id="47131" name="Text Box 26"/>
              <p:cNvSpPr txBox="1">
                <a:spLocks noChangeArrowheads="1"/>
              </p:cNvSpPr>
              <p:nvPr/>
            </p:nvSpPr>
            <p:spPr bwMode="auto">
              <a:xfrm>
                <a:off x="3877" y="2880"/>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{1,  ,3,4}</a:t>
                </a:r>
              </a:p>
            </p:txBody>
          </p:sp>
          <p:sp>
            <p:nvSpPr>
              <p:cNvPr id="47132"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0000"/>
                    </a:solidFill>
                    <a:latin typeface="Tahoma" charset="0"/>
                  </a:rPr>
                  <a:t>4</a:t>
                </a:r>
                <a:r>
                  <a:rPr lang="en-US" altLang="en-US" b="0">
                    <a:latin typeface="Tahoma" charset="0"/>
                  </a:rPr>
                  <a:t>}</a:t>
                </a:r>
              </a:p>
            </p:txBody>
          </p:sp>
        </p:grpSp>
        <p:sp>
          <p:nvSpPr>
            <p:cNvPr id="47123"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24"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25"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26"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27"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28"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7111" name="AutoShape 34"/>
          <p:cNvSpPr>
            <a:spLocks noChangeArrowheads="1"/>
          </p:cNvSpPr>
          <p:nvPr/>
        </p:nvSpPr>
        <p:spPr bwMode="auto">
          <a:xfrm>
            <a:off x="3046412"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47112" name="Group 35"/>
          <p:cNvGrpSpPr>
            <a:grpSpLocks/>
          </p:cNvGrpSpPr>
          <p:nvPr/>
        </p:nvGrpSpPr>
        <p:grpSpPr bwMode="auto">
          <a:xfrm>
            <a:off x="3579812" y="3124200"/>
            <a:ext cx="1219200" cy="1676400"/>
            <a:chOff x="1296" y="1968"/>
            <a:chExt cx="768" cy="1056"/>
          </a:xfrm>
        </p:grpSpPr>
        <p:sp>
          <p:nvSpPr>
            <p:cNvPr id="47116"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17"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18"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19"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20"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21"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7113" name="AutoShape 42"/>
          <p:cNvSpPr>
            <a:spLocks noChangeArrowheads="1"/>
          </p:cNvSpPr>
          <p:nvPr/>
        </p:nvSpPr>
        <p:spPr bwMode="auto">
          <a:xfrm>
            <a:off x="3503612" y="44196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14" name="Oval 43"/>
          <p:cNvSpPr>
            <a:spLocks noChangeArrowheads="1"/>
          </p:cNvSpPr>
          <p:nvPr/>
        </p:nvSpPr>
        <p:spPr bwMode="auto">
          <a:xfrm>
            <a:off x="40370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15" name="Oval 44"/>
          <p:cNvSpPr>
            <a:spLocks noChangeArrowheads="1"/>
          </p:cNvSpPr>
          <p:nvPr/>
        </p:nvSpPr>
        <p:spPr bwMode="auto">
          <a:xfrm>
            <a:off x="44942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 name="TextBox 46"/>
          <p:cNvSpPr txBox="1"/>
          <p:nvPr/>
        </p:nvSpPr>
        <p:spPr>
          <a:xfrm>
            <a:off x="5484812" y="5715000"/>
            <a:ext cx="4495800" cy="400110"/>
          </a:xfrm>
          <a:prstGeom prst="rect">
            <a:avLst/>
          </a:prstGeom>
          <a:solidFill>
            <a:srgbClr val="00B0F0"/>
          </a:solidFill>
        </p:spPr>
        <p:txBody>
          <a:bodyPr wrap="square" rtlCol="0">
            <a:spAutoFit/>
          </a:bodyPr>
          <a:lstStyle/>
          <a:p>
            <a:r>
              <a:rPr lang="en-US" sz="2000" dirty="0">
                <a:solidFill>
                  <a:schemeClr val="bg1"/>
                </a:solidFill>
              </a:rPr>
              <a:t>Assign value to unassigned variable</a:t>
            </a:r>
          </a:p>
        </p:txBody>
      </p:sp>
    </p:spTree>
    <p:extLst>
      <p:ext uri="{BB962C8B-B14F-4D97-AF65-F5344CB8AC3E}">
        <p14:creationId xmlns:p14="http://schemas.microsoft.com/office/powerpoint/2010/main" val="1762412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3">
            <a:extLst>
              <a:ext uri="{FF2B5EF4-FFF2-40B4-BE49-F238E27FC236}">
                <a16:creationId xmlns:a16="http://schemas.microsoft.com/office/drawing/2014/main" id="{E947B76B-E936-F74B-864D-37B782EB69DC}"/>
              </a:ext>
            </a:extLst>
          </p:cNvPr>
          <p:cNvGrpSpPr>
            <a:grpSpLocks/>
          </p:cNvGrpSpPr>
          <p:nvPr/>
        </p:nvGrpSpPr>
        <p:grpSpPr bwMode="auto">
          <a:xfrm>
            <a:off x="2743200" y="2670048"/>
            <a:ext cx="2133600" cy="2209800"/>
            <a:chOff x="768" y="1680"/>
            <a:chExt cx="1344" cy="1392"/>
          </a:xfrm>
        </p:grpSpPr>
        <p:grpSp>
          <p:nvGrpSpPr>
            <p:cNvPr id="50" name="Group 4">
              <a:extLst>
                <a:ext uri="{FF2B5EF4-FFF2-40B4-BE49-F238E27FC236}">
                  <a16:creationId xmlns:a16="http://schemas.microsoft.com/office/drawing/2014/main" id="{1B549182-4740-5742-9057-29E68F7BD21C}"/>
                </a:ext>
              </a:extLst>
            </p:cNvPr>
            <p:cNvGrpSpPr>
              <a:grpSpLocks/>
            </p:cNvGrpSpPr>
            <p:nvPr/>
          </p:nvGrpSpPr>
          <p:grpSpPr bwMode="auto">
            <a:xfrm>
              <a:off x="960" y="1920"/>
              <a:ext cx="1152" cy="1152"/>
              <a:chOff x="576" y="1728"/>
              <a:chExt cx="1152" cy="1152"/>
            </a:xfrm>
          </p:grpSpPr>
          <p:sp>
            <p:nvSpPr>
              <p:cNvPr id="59" name="Rectangle 5">
                <a:extLst>
                  <a:ext uri="{FF2B5EF4-FFF2-40B4-BE49-F238E27FC236}">
                    <a16:creationId xmlns:a16="http://schemas.microsoft.com/office/drawing/2014/main" id="{2AFADBC3-DF85-BF42-9A04-811E2D7B1F1C}"/>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0" name="Rectangle 6">
                <a:extLst>
                  <a:ext uri="{FF2B5EF4-FFF2-40B4-BE49-F238E27FC236}">
                    <a16:creationId xmlns:a16="http://schemas.microsoft.com/office/drawing/2014/main" id="{CCD9B416-1BB9-C946-AB4E-1677232CFE74}"/>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1" name="Rectangle 7">
                <a:extLst>
                  <a:ext uri="{FF2B5EF4-FFF2-40B4-BE49-F238E27FC236}">
                    <a16:creationId xmlns:a16="http://schemas.microsoft.com/office/drawing/2014/main" id="{FA99CC3E-58AD-0F45-84BF-1A6ECC644B69}"/>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2" name="Rectangle 8">
                <a:extLst>
                  <a:ext uri="{FF2B5EF4-FFF2-40B4-BE49-F238E27FC236}">
                    <a16:creationId xmlns:a16="http://schemas.microsoft.com/office/drawing/2014/main" id="{8EB418AD-FA8B-D244-8FE9-27AF04D15803}"/>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9">
                <a:extLst>
                  <a:ext uri="{FF2B5EF4-FFF2-40B4-BE49-F238E27FC236}">
                    <a16:creationId xmlns:a16="http://schemas.microsoft.com/office/drawing/2014/main" id="{B4491DA7-ACEF-3240-B000-43C48BB32BE4}"/>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10">
                <a:extLst>
                  <a:ext uri="{FF2B5EF4-FFF2-40B4-BE49-F238E27FC236}">
                    <a16:creationId xmlns:a16="http://schemas.microsoft.com/office/drawing/2014/main" id="{09645E48-B7A6-3A4B-B357-CD46F904547D}"/>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5" name="Rectangle 11">
                <a:extLst>
                  <a:ext uri="{FF2B5EF4-FFF2-40B4-BE49-F238E27FC236}">
                    <a16:creationId xmlns:a16="http://schemas.microsoft.com/office/drawing/2014/main" id="{AB16179F-21C0-6A42-994B-F456A3E4B905}"/>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6" name="Rectangle 12">
                <a:extLst>
                  <a:ext uri="{FF2B5EF4-FFF2-40B4-BE49-F238E27FC236}">
                    <a16:creationId xmlns:a16="http://schemas.microsoft.com/office/drawing/2014/main" id="{D8D5FD28-0731-8141-9ACF-AC4DDB8542F5}"/>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7" name="Rectangle 13">
                <a:extLst>
                  <a:ext uri="{FF2B5EF4-FFF2-40B4-BE49-F238E27FC236}">
                    <a16:creationId xmlns:a16="http://schemas.microsoft.com/office/drawing/2014/main" id="{B85FE07C-5109-D54B-BD8A-B55ADC9BC720}"/>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51" name="Text Box 14">
              <a:extLst>
                <a:ext uri="{FF2B5EF4-FFF2-40B4-BE49-F238E27FC236}">
                  <a16:creationId xmlns:a16="http://schemas.microsoft.com/office/drawing/2014/main" id="{E1AFA5D9-FBA3-3044-B583-991B48798EDD}"/>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52" name="Text Box 15">
              <a:extLst>
                <a:ext uri="{FF2B5EF4-FFF2-40B4-BE49-F238E27FC236}">
                  <a16:creationId xmlns:a16="http://schemas.microsoft.com/office/drawing/2014/main" id="{68471C4F-4D06-2245-A8C6-C5F03F4FB4EE}"/>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3" name="Text Box 16">
              <a:extLst>
                <a:ext uri="{FF2B5EF4-FFF2-40B4-BE49-F238E27FC236}">
                  <a16:creationId xmlns:a16="http://schemas.microsoft.com/office/drawing/2014/main" id="{70DEC524-8F72-5A46-AC5A-800EC1BF5179}"/>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4" name="Text Box 17">
              <a:extLst>
                <a:ext uri="{FF2B5EF4-FFF2-40B4-BE49-F238E27FC236}">
                  <a16:creationId xmlns:a16="http://schemas.microsoft.com/office/drawing/2014/main" id="{07F7095C-315A-6444-AC4F-B45FE2065A35}"/>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5" name="Text Box 18">
              <a:extLst>
                <a:ext uri="{FF2B5EF4-FFF2-40B4-BE49-F238E27FC236}">
                  <a16:creationId xmlns:a16="http://schemas.microsoft.com/office/drawing/2014/main" id="{346BA0C5-A1E8-FE42-8FEB-5D561417D89A}"/>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6" name="Text Box 19">
              <a:extLst>
                <a:ext uri="{FF2B5EF4-FFF2-40B4-BE49-F238E27FC236}">
                  <a16:creationId xmlns:a16="http://schemas.microsoft.com/office/drawing/2014/main" id="{31DBC8D8-D8AB-D541-934A-7CE7DC7A8CFB}"/>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7" name="Text Box 20">
              <a:extLst>
                <a:ext uri="{FF2B5EF4-FFF2-40B4-BE49-F238E27FC236}">
                  <a16:creationId xmlns:a16="http://schemas.microsoft.com/office/drawing/2014/main" id="{5DBDFE4C-3580-7F45-B9D4-4D6901142C4F}"/>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8" name="Text Box 21">
              <a:extLst>
                <a:ext uri="{FF2B5EF4-FFF2-40B4-BE49-F238E27FC236}">
                  <a16:creationId xmlns:a16="http://schemas.microsoft.com/office/drawing/2014/main" id="{D5073AD2-ACC6-2240-A315-F29D6A69AEA0}"/>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48132" name="Rectangle 2"/>
          <p:cNvSpPr>
            <a:spLocks noGrp="1" noChangeArrowheads="1"/>
          </p:cNvSpPr>
          <p:nvPr>
            <p:ph type="title"/>
          </p:nvPr>
        </p:nvSpPr>
        <p:spPr/>
        <p:txBody>
          <a:bodyPr/>
          <a:lstStyle/>
          <a:p>
            <a:r>
              <a:rPr lang="en-US" altLang="en-US"/>
              <a:t>Example: 4-Queens Problem</a:t>
            </a:r>
          </a:p>
        </p:txBody>
      </p:sp>
      <p:sp>
        <p:nvSpPr>
          <p:cNvPr id="2" name="Text Placeholder 1">
            <a:extLst>
              <a:ext uri="{FF2B5EF4-FFF2-40B4-BE49-F238E27FC236}">
                <a16:creationId xmlns:a16="http://schemas.microsoft.com/office/drawing/2014/main" id="{69DEC34A-41B0-7C41-A3A0-C151D9C65880}"/>
              </a:ext>
            </a:extLst>
          </p:cNvPr>
          <p:cNvSpPr>
            <a:spLocks noGrp="1"/>
          </p:cNvSpPr>
          <p:nvPr>
            <p:ph type="body" idx="1"/>
          </p:nvPr>
        </p:nvSpPr>
        <p:spPr/>
        <p:txBody>
          <a:bodyPr/>
          <a:lstStyle/>
          <a:p>
            <a:endParaRPr lang="en-US" dirty="0"/>
          </a:p>
        </p:txBody>
      </p:sp>
      <p:sp>
        <p:nvSpPr>
          <p:cNvPr id="48131" name="Slide Number Placeholder 4"/>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935F1CFE-2F9C-4F26-A565-CD51F2B8E6B4}" type="slidenum">
              <a:rPr lang="en-US" altLang="en-US" sz="1400" b="0"/>
              <a:pPr>
                <a:spcBef>
                  <a:spcPct val="0"/>
                </a:spcBef>
                <a:buClrTx/>
                <a:buSzTx/>
                <a:buFontTx/>
                <a:buNone/>
              </a:pPr>
              <a:t>37</a:t>
            </a:fld>
            <a:endParaRPr lang="en-US" altLang="en-US" sz="1400" b="0"/>
          </a:p>
        </p:txBody>
      </p:sp>
      <p:grpSp>
        <p:nvGrpSpPr>
          <p:cNvPr id="48134" name="Group 22"/>
          <p:cNvGrpSpPr>
            <a:grpSpLocks/>
          </p:cNvGrpSpPr>
          <p:nvPr/>
        </p:nvGrpSpPr>
        <p:grpSpPr bwMode="auto">
          <a:xfrm>
            <a:off x="5751512" y="2133600"/>
            <a:ext cx="3786188" cy="3276600"/>
            <a:chOff x="2421" y="1344"/>
            <a:chExt cx="2385" cy="2064"/>
          </a:xfrm>
        </p:grpSpPr>
        <p:grpSp>
          <p:nvGrpSpPr>
            <p:cNvPr id="48146" name="Group 23"/>
            <p:cNvGrpSpPr>
              <a:grpSpLocks/>
            </p:cNvGrpSpPr>
            <p:nvPr/>
          </p:nvGrpSpPr>
          <p:grpSpPr bwMode="auto">
            <a:xfrm>
              <a:off x="2421" y="1344"/>
              <a:ext cx="2385" cy="2064"/>
              <a:chOff x="2421" y="1344"/>
              <a:chExt cx="2385" cy="2064"/>
            </a:xfrm>
          </p:grpSpPr>
          <p:sp>
            <p:nvSpPr>
              <p:cNvPr id="48153"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48154" name="Text Box 25"/>
              <p:cNvSpPr txBox="1">
                <a:spLocks noChangeArrowheads="1"/>
              </p:cNvSpPr>
              <p:nvPr/>
            </p:nvSpPr>
            <p:spPr bwMode="auto">
              <a:xfrm>
                <a:off x="242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{1,  ,  ,  }</a:t>
                </a:r>
              </a:p>
            </p:txBody>
          </p:sp>
          <p:sp>
            <p:nvSpPr>
              <p:cNvPr id="48155" name="Text Box 26"/>
              <p:cNvSpPr txBox="1">
                <a:spLocks noChangeArrowheads="1"/>
              </p:cNvSpPr>
              <p:nvPr/>
            </p:nvSpPr>
            <p:spPr bwMode="auto">
              <a:xfrm>
                <a:off x="386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{1,  ,3,  }</a:t>
                </a:r>
              </a:p>
            </p:txBody>
          </p:sp>
          <p:sp>
            <p:nvSpPr>
              <p:cNvPr id="48156"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0000"/>
                    </a:solidFill>
                    <a:latin typeface="Tahoma" charset="0"/>
                  </a:rPr>
                  <a:t>4</a:t>
                </a:r>
                <a:r>
                  <a:rPr lang="en-US" altLang="en-US" b="0">
                    <a:latin typeface="Tahoma" charset="0"/>
                  </a:rPr>
                  <a:t>}</a:t>
                </a:r>
              </a:p>
            </p:txBody>
          </p:sp>
        </p:grpSp>
        <p:sp>
          <p:nvSpPr>
            <p:cNvPr id="48147"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48"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49"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50"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51"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52"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8135" name="AutoShape 34"/>
          <p:cNvSpPr>
            <a:spLocks noChangeArrowheads="1"/>
          </p:cNvSpPr>
          <p:nvPr/>
        </p:nvSpPr>
        <p:spPr bwMode="auto">
          <a:xfrm>
            <a:off x="3046412"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48136" name="Group 35"/>
          <p:cNvGrpSpPr>
            <a:grpSpLocks/>
          </p:cNvGrpSpPr>
          <p:nvPr/>
        </p:nvGrpSpPr>
        <p:grpSpPr bwMode="auto">
          <a:xfrm>
            <a:off x="3579812" y="3124200"/>
            <a:ext cx="1219200" cy="1676400"/>
            <a:chOff x="1296" y="1968"/>
            <a:chExt cx="768" cy="1056"/>
          </a:xfrm>
        </p:grpSpPr>
        <p:sp>
          <p:nvSpPr>
            <p:cNvPr id="48140"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41"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42"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43"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44"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45"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8137" name="AutoShape 42"/>
          <p:cNvSpPr>
            <a:spLocks noChangeArrowheads="1"/>
          </p:cNvSpPr>
          <p:nvPr/>
        </p:nvSpPr>
        <p:spPr bwMode="auto">
          <a:xfrm>
            <a:off x="3503612" y="44196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38" name="Oval 43"/>
          <p:cNvSpPr>
            <a:spLocks noChangeArrowheads="1"/>
          </p:cNvSpPr>
          <p:nvPr/>
        </p:nvSpPr>
        <p:spPr bwMode="auto">
          <a:xfrm>
            <a:off x="40370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39" name="Oval 44"/>
          <p:cNvSpPr>
            <a:spLocks noChangeArrowheads="1"/>
          </p:cNvSpPr>
          <p:nvPr/>
        </p:nvSpPr>
        <p:spPr bwMode="auto">
          <a:xfrm>
            <a:off x="44942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 name="TextBox 46"/>
          <p:cNvSpPr txBox="1"/>
          <p:nvPr/>
        </p:nvSpPr>
        <p:spPr>
          <a:xfrm>
            <a:off x="5484812" y="5715001"/>
            <a:ext cx="2895600" cy="400110"/>
          </a:xfrm>
          <a:prstGeom prst="rect">
            <a:avLst/>
          </a:prstGeom>
          <a:solidFill>
            <a:srgbClr val="00B0F0"/>
          </a:solidFill>
        </p:spPr>
        <p:txBody>
          <a:bodyPr wrap="square" rtlCol="0">
            <a:spAutoFit/>
          </a:bodyPr>
          <a:lstStyle/>
          <a:p>
            <a:r>
              <a:rPr lang="en-US" sz="2000" dirty="0">
                <a:solidFill>
                  <a:schemeClr val="bg1"/>
                </a:solidFill>
              </a:rPr>
              <a:t>Forward check!</a:t>
            </a:r>
          </a:p>
        </p:txBody>
      </p:sp>
    </p:spTree>
    <p:extLst>
      <p:ext uri="{BB962C8B-B14F-4D97-AF65-F5344CB8AC3E}">
        <p14:creationId xmlns:p14="http://schemas.microsoft.com/office/powerpoint/2010/main" val="34242135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3">
            <a:extLst>
              <a:ext uri="{FF2B5EF4-FFF2-40B4-BE49-F238E27FC236}">
                <a16:creationId xmlns:a16="http://schemas.microsoft.com/office/drawing/2014/main" id="{EB180515-D21E-E043-BF42-FD8A89989BBE}"/>
              </a:ext>
            </a:extLst>
          </p:cNvPr>
          <p:cNvGrpSpPr>
            <a:grpSpLocks/>
          </p:cNvGrpSpPr>
          <p:nvPr/>
        </p:nvGrpSpPr>
        <p:grpSpPr bwMode="auto">
          <a:xfrm>
            <a:off x="2743200" y="2670048"/>
            <a:ext cx="2133600" cy="2209800"/>
            <a:chOff x="768" y="1680"/>
            <a:chExt cx="1344" cy="1392"/>
          </a:xfrm>
        </p:grpSpPr>
        <p:grpSp>
          <p:nvGrpSpPr>
            <p:cNvPr id="52" name="Group 4">
              <a:extLst>
                <a:ext uri="{FF2B5EF4-FFF2-40B4-BE49-F238E27FC236}">
                  <a16:creationId xmlns:a16="http://schemas.microsoft.com/office/drawing/2014/main" id="{CCA610E2-360C-9744-997A-FF0AD0A50522}"/>
                </a:ext>
              </a:extLst>
            </p:cNvPr>
            <p:cNvGrpSpPr>
              <a:grpSpLocks/>
            </p:cNvGrpSpPr>
            <p:nvPr/>
          </p:nvGrpSpPr>
          <p:grpSpPr bwMode="auto">
            <a:xfrm>
              <a:off x="960" y="1920"/>
              <a:ext cx="1152" cy="1152"/>
              <a:chOff x="576" y="1728"/>
              <a:chExt cx="1152" cy="1152"/>
            </a:xfrm>
          </p:grpSpPr>
          <p:sp>
            <p:nvSpPr>
              <p:cNvPr id="61" name="Rectangle 5">
                <a:extLst>
                  <a:ext uri="{FF2B5EF4-FFF2-40B4-BE49-F238E27FC236}">
                    <a16:creationId xmlns:a16="http://schemas.microsoft.com/office/drawing/2014/main" id="{AFFBED27-A73A-9143-BA47-762B4CA80ED1}"/>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2" name="Rectangle 6">
                <a:extLst>
                  <a:ext uri="{FF2B5EF4-FFF2-40B4-BE49-F238E27FC236}">
                    <a16:creationId xmlns:a16="http://schemas.microsoft.com/office/drawing/2014/main" id="{6677E77F-C0CF-8048-B055-B5201161093B}"/>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7">
                <a:extLst>
                  <a:ext uri="{FF2B5EF4-FFF2-40B4-BE49-F238E27FC236}">
                    <a16:creationId xmlns:a16="http://schemas.microsoft.com/office/drawing/2014/main" id="{360A5389-5129-C244-A4CD-0BCF00A6D5AD}"/>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8">
                <a:extLst>
                  <a:ext uri="{FF2B5EF4-FFF2-40B4-BE49-F238E27FC236}">
                    <a16:creationId xmlns:a16="http://schemas.microsoft.com/office/drawing/2014/main" id="{B711A1B9-6991-8D47-99D1-5C6BC1C6C004}"/>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5" name="Rectangle 9">
                <a:extLst>
                  <a:ext uri="{FF2B5EF4-FFF2-40B4-BE49-F238E27FC236}">
                    <a16:creationId xmlns:a16="http://schemas.microsoft.com/office/drawing/2014/main" id="{27B2A619-2D01-B648-8F92-81E1A5BDF888}"/>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6" name="Rectangle 10">
                <a:extLst>
                  <a:ext uri="{FF2B5EF4-FFF2-40B4-BE49-F238E27FC236}">
                    <a16:creationId xmlns:a16="http://schemas.microsoft.com/office/drawing/2014/main" id="{A2B175D5-00C4-8042-8358-448034FB80BB}"/>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7" name="Rectangle 11">
                <a:extLst>
                  <a:ext uri="{FF2B5EF4-FFF2-40B4-BE49-F238E27FC236}">
                    <a16:creationId xmlns:a16="http://schemas.microsoft.com/office/drawing/2014/main" id="{7DCCC09D-F6CF-E94A-BB44-4281A31D2BC6}"/>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8" name="Rectangle 12">
                <a:extLst>
                  <a:ext uri="{FF2B5EF4-FFF2-40B4-BE49-F238E27FC236}">
                    <a16:creationId xmlns:a16="http://schemas.microsoft.com/office/drawing/2014/main" id="{AB137B4E-BA30-FB4F-A827-920751546B7C}"/>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9" name="Rectangle 13">
                <a:extLst>
                  <a:ext uri="{FF2B5EF4-FFF2-40B4-BE49-F238E27FC236}">
                    <a16:creationId xmlns:a16="http://schemas.microsoft.com/office/drawing/2014/main" id="{D7361476-8AA1-4744-BE85-71E98006394C}"/>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53" name="Text Box 14">
              <a:extLst>
                <a:ext uri="{FF2B5EF4-FFF2-40B4-BE49-F238E27FC236}">
                  <a16:creationId xmlns:a16="http://schemas.microsoft.com/office/drawing/2014/main" id="{2F5E2C91-0681-D64E-9DB5-B2853D5D0B38}"/>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54" name="Text Box 15">
              <a:extLst>
                <a:ext uri="{FF2B5EF4-FFF2-40B4-BE49-F238E27FC236}">
                  <a16:creationId xmlns:a16="http://schemas.microsoft.com/office/drawing/2014/main" id="{FD0094D3-B50F-F642-BC71-6AB0F07B6ED8}"/>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5" name="Text Box 16">
              <a:extLst>
                <a:ext uri="{FF2B5EF4-FFF2-40B4-BE49-F238E27FC236}">
                  <a16:creationId xmlns:a16="http://schemas.microsoft.com/office/drawing/2014/main" id="{7585DB93-CD04-744B-827E-46BDEF601DE8}"/>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6" name="Text Box 17">
              <a:extLst>
                <a:ext uri="{FF2B5EF4-FFF2-40B4-BE49-F238E27FC236}">
                  <a16:creationId xmlns:a16="http://schemas.microsoft.com/office/drawing/2014/main" id="{07EC88B3-A0D6-EA4E-9AFC-F9EA2C74AB5E}"/>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7" name="Text Box 18">
              <a:extLst>
                <a:ext uri="{FF2B5EF4-FFF2-40B4-BE49-F238E27FC236}">
                  <a16:creationId xmlns:a16="http://schemas.microsoft.com/office/drawing/2014/main" id="{B31BB8CF-65A9-614A-95D0-3F2DCADF8939}"/>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8" name="Text Box 19">
              <a:extLst>
                <a:ext uri="{FF2B5EF4-FFF2-40B4-BE49-F238E27FC236}">
                  <a16:creationId xmlns:a16="http://schemas.microsoft.com/office/drawing/2014/main" id="{DF84EDDB-0DC4-564F-9A78-A88656045D70}"/>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9" name="Text Box 20">
              <a:extLst>
                <a:ext uri="{FF2B5EF4-FFF2-40B4-BE49-F238E27FC236}">
                  <a16:creationId xmlns:a16="http://schemas.microsoft.com/office/drawing/2014/main" id="{3DEC24DA-1350-EF49-8E69-5B9C1E650F39}"/>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60" name="Text Box 21">
              <a:extLst>
                <a:ext uri="{FF2B5EF4-FFF2-40B4-BE49-F238E27FC236}">
                  <a16:creationId xmlns:a16="http://schemas.microsoft.com/office/drawing/2014/main" id="{405F1821-0294-C840-91C4-597FDAAEB9A2}"/>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49156" name="Rectangle 2"/>
          <p:cNvSpPr>
            <a:spLocks noGrp="1" noChangeArrowheads="1"/>
          </p:cNvSpPr>
          <p:nvPr>
            <p:ph type="title"/>
          </p:nvPr>
        </p:nvSpPr>
        <p:spPr/>
        <p:txBody>
          <a:bodyPr/>
          <a:lstStyle/>
          <a:p>
            <a:r>
              <a:rPr lang="en-US" altLang="en-US"/>
              <a:t>Example: 4-Queens Problem</a:t>
            </a:r>
          </a:p>
        </p:txBody>
      </p:sp>
      <p:sp>
        <p:nvSpPr>
          <p:cNvPr id="2" name="Text Placeholder 1">
            <a:extLst>
              <a:ext uri="{FF2B5EF4-FFF2-40B4-BE49-F238E27FC236}">
                <a16:creationId xmlns:a16="http://schemas.microsoft.com/office/drawing/2014/main" id="{3A55EFED-6C60-D444-B0E6-4DEB9C9671C0}"/>
              </a:ext>
            </a:extLst>
          </p:cNvPr>
          <p:cNvSpPr>
            <a:spLocks noGrp="1"/>
          </p:cNvSpPr>
          <p:nvPr>
            <p:ph type="body" idx="1"/>
          </p:nvPr>
        </p:nvSpPr>
        <p:spPr/>
        <p:txBody>
          <a:bodyPr/>
          <a:lstStyle/>
          <a:p>
            <a:endParaRPr lang="en-US" dirty="0"/>
          </a:p>
        </p:txBody>
      </p:sp>
      <p:grpSp>
        <p:nvGrpSpPr>
          <p:cNvPr id="49158" name="Group 22"/>
          <p:cNvGrpSpPr>
            <a:grpSpLocks/>
          </p:cNvGrpSpPr>
          <p:nvPr/>
        </p:nvGrpSpPr>
        <p:grpSpPr bwMode="auto">
          <a:xfrm>
            <a:off x="5751512" y="2133600"/>
            <a:ext cx="3786188" cy="3276600"/>
            <a:chOff x="2421" y="1344"/>
            <a:chExt cx="2385" cy="2064"/>
          </a:xfrm>
        </p:grpSpPr>
        <p:grpSp>
          <p:nvGrpSpPr>
            <p:cNvPr id="49172" name="Group 23"/>
            <p:cNvGrpSpPr>
              <a:grpSpLocks/>
            </p:cNvGrpSpPr>
            <p:nvPr/>
          </p:nvGrpSpPr>
          <p:grpSpPr bwMode="auto">
            <a:xfrm>
              <a:off x="2421" y="1344"/>
              <a:ext cx="2385" cy="2064"/>
              <a:chOff x="2421" y="1344"/>
              <a:chExt cx="2385" cy="2064"/>
            </a:xfrm>
          </p:grpSpPr>
          <p:sp>
            <p:nvSpPr>
              <p:cNvPr id="49179"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49180" name="Text Box 25"/>
              <p:cNvSpPr txBox="1">
                <a:spLocks noChangeArrowheads="1"/>
              </p:cNvSpPr>
              <p:nvPr/>
            </p:nvSpPr>
            <p:spPr bwMode="auto">
              <a:xfrm>
                <a:off x="242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a:t>
                </a:r>
                <a:r>
                  <a:rPr lang="en-US" altLang="en-US" b="0">
                    <a:solidFill>
                      <a:srgbClr val="FF0000"/>
                    </a:solidFill>
                    <a:latin typeface="Tahoma" charset="0"/>
                  </a:rPr>
                  <a:t>1</a:t>
                </a:r>
                <a:r>
                  <a:rPr lang="en-US" altLang="en-US" b="0">
                    <a:latin typeface="Tahoma" charset="0"/>
                  </a:rPr>
                  <a:t>,  ,  ,  }</a:t>
                </a:r>
              </a:p>
            </p:txBody>
          </p:sp>
          <p:sp>
            <p:nvSpPr>
              <p:cNvPr id="49181" name="Text Box 26"/>
              <p:cNvSpPr txBox="1">
                <a:spLocks noChangeArrowheads="1"/>
              </p:cNvSpPr>
              <p:nvPr/>
            </p:nvSpPr>
            <p:spPr bwMode="auto">
              <a:xfrm>
                <a:off x="386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{1,  ,3,  }</a:t>
                </a:r>
              </a:p>
            </p:txBody>
          </p:sp>
          <p:sp>
            <p:nvSpPr>
              <p:cNvPr id="49182"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0000"/>
                    </a:solidFill>
                    <a:latin typeface="Tahoma" charset="0"/>
                  </a:rPr>
                  <a:t>4</a:t>
                </a:r>
                <a:r>
                  <a:rPr lang="en-US" altLang="en-US" b="0">
                    <a:latin typeface="Tahoma" charset="0"/>
                  </a:rPr>
                  <a:t>}</a:t>
                </a:r>
              </a:p>
            </p:txBody>
          </p:sp>
        </p:grpSp>
        <p:sp>
          <p:nvSpPr>
            <p:cNvPr id="49173"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4"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5"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6"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7"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8"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9159" name="AutoShape 34"/>
          <p:cNvSpPr>
            <a:spLocks noChangeArrowheads="1"/>
          </p:cNvSpPr>
          <p:nvPr/>
        </p:nvSpPr>
        <p:spPr bwMode="auto">
          <a:xfrm>
            <a:off x="3046412"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49160" name="Group 35"/>
          <p:cNvGrpSpPr>
            <a:grpSpLocks/>
          </p:cNvGrpSpPr>
          <p:nvPr/>
        </p:nvGrpSpPr>
        <p:grpSpPr bwMode="auto">
          <a:xfrm>
            <a:off x="3579812" y="3124200"/>
            <a:ext cx="1219200" cy="1676400"/>
            <a:chOff x="1296" y="1968"/>
            <a:chExt cx="768" cy="1056"/>
          </a:xfrm>
        </p:grpSpPr>
        <p:sp>
          <p:nvSpPr>
            <p:cNvPr id="49166"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7"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8"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9"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70"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71"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9161" name="AutoShape 42"/>
          <p:cNvSpPr>
            <a:spLocks noChangeArrowheads="1"/>
          </p:cNvSpPr>
          <p:nvPr/>
        </p:nvSpPr>
        <p:spPr bwMode="auto">
          <a:xfrm>
            <a:off x="3503612" y="44196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2" name="Oval 43"/>
          <p:cNvSpPr>
            <a:spLocks noChangeArrowheads="1"/>
          </p:cNvSpPr>
          <p:nvPr/>
        </p:nvSpPr>
        <p:spPr bwMode="auto">
          <a:xfrm>
            <a:off x="40370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3" name="Oval 44"/>
          <p:cNvSpPr>
            <a:spLocks noChangeArrowheads="1"/>
          </p:cNvSpPr>
          <p:nvPr/>
        </p:nvSpPr>
        <p:spPr bwMode="auto">
          <a:xfrm>
            <a:off x="44942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4" name="AutoShape 45"/>
          <p:cNvSpPr>
            <a:spLocks noChangeArrowheads="1"/>
          </p:cNvSpPr>
          <p:nvPr/>
        </p:nvSpPr>
        <p:spPr bwMode="auto">
          <a:xfrm>
            <a:off x="3960812"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5" name="Oval 46"/>
          <p:cNvSpPr>
            <a:spLocks noChangeArrowheads="1"/>
          </p:cNvSpPr>
          <p:nvPr/>
        </p:nvSpPr>
        <p:spPr bwMode="auto">
          <a:xfrm>
            <a:off x="44942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 name="TextBox 48"/>
          <p:cNvSpPr txBox="1"/>
          <p:nvPr/>
        </p:nvSpPr>
        <p:spPr>
          <a:xfrm>
            <a:off x="5484812" y="5715000"/>
            <a:ext cx="4419600" cy="400110"/>
          </a:xfrm>
          <a:prstGeom prst="rect">
            <a:avLst/>
          </a:prstGeom>
          <a:solidFill>
            <a:srgbClr val="00B0F0"/>
          </a:solidFill>
        </p:spPr>
        <p:txBody>
          <a:bodyPr wrap="square" rtlCol="0">
            <a:spAutoFit/>
          </a:bodyPr>
          <a:lstStyle/>
          <a:p>
            <a:r>
              <a:rPr lang="en-US" sz="2000" dirty="0">
                <a:solidFill>
                  <a:schemeClr val="bg1"/>
                </a:solidFill>
              </a:rPr>
              <a:t>Assign value to unassigned variable</a:t>
            </a:r>
          </a:p>
        </p:txBody>
      </p:sp>
    </p:spTree>
    <p:extLst>
      <p:ext uri="{BB962C8B-B14F-4D97-AF65-F5344CB8AC3E}">
        <p14:creationId xmlns:p14="http://schemas.microsoft.com/office/powerpoint/2010/main" val="3790223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3">
            <a:extLst>
              <a:ext uri="{FF2B5EF4-FFF2-40B4-BE49-F238E27FC236}">
                <a16:creationId xmlns:a16="http://schemas.microsoft.com/office/drawing/2014/main" id="{486518D8-BE06-274F-BCED-5E397F200B45}"/>
              </a:ext>
            </a:extLst>
          </p:cNvPr>
          <p:cNvGrpSpPr>
            <a:grpSpLocks/>
          </p:cNvGrpSpPr>
          <p:nvPr/>
        </p:nvGrpSpPr>
        <p:grpSpPr bwMode="auto">
          <a:xfrm>
            <a:off x="2743200" y="2670048"/>
            <a:ext cx="2133600" cy="2209800"/>
            <a:chOff x="768" y="1680"/>
            <a:chExt cx="1344" cy="1392"/>
          </a:xfrm>
        </p:grpSpPr>
        <p:grpSp>
          <p:nvGrpSpPr>
            <p:cNvPr id="52" name="Group 4">
              <a:extLst>
                <a:ext uri="{FF2B5EF4-FFF2-40B4-BE49-F238E27FC236}">
                  <a16:creationId xmlns:a16="http://schemas.microsoft.com/office/drawing/2014/main" id="{1C1FF1C2-CBB3-BB43-BA88-E089DA249E32}"/>
                </a:ext>
              </a:extLst>
            </p:cNvPr>
            <p:cNvGrpSpPr>
              <a:grpSpLocks/>
            </p:cNvGrpSpPr>
            <p:nvPr/>
          </p:nvGrpSpPr>
          <p:grpSpPr bwMode="auto">
            <a:xfrm>
              <a:off x="960" y="1920"/>
              <a:ext cx="1152" cy="1152"/>
              <a:chOff x="576" y="1728"/>
              <a:chExt cx="1152" cy="1152"/>
            </a:xfrm>
          </p:grpSpPr>
          <p:sp>
            <p:nvSpPr>
              <p:cNvPr id="61" name="Rectangle 5">
                <a:extLst>
                  <a:ext uri="{FF2B5EF4-FFF2-40B4-BE49-F238E27FC236}">
                    <a16:creationId xmlns:a16="http://schemas.microsoft.com/office/drawing/2014/main" id="{C07550EF-2DBB-4F41-BD45-AEFA868FA31C}"/>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2" name="Rectangle 6">
                <a:extLst>
                  <a:ext uri="{FF2B5EF4-FFF2-40B4-BE49-F238E27FC236}">
                    <a16:creationId xmlns:a16="http://schemas.microsoft.com/office/drawing/2014/main" id="{74B6D5F4-3CC7-EE48-9858-C214E0DE71F2}"/>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7">
                <a:extLst>
                  <a:ext uri="{FF2B5EF4-FFF2-40B4-BE49-F238E27FC236}">
                    <a16:creationId xmlns:a16="http://schemas.microsoft.com/office/drawing/2014/main" id="{54215676-3476-2844-B365-2628AFBC413C}"/>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8">
                <a:extLst>
                  <a:ext uri="{FF2B5EF4-FFF2-40B4-BE49-F238E27FC236}">
                    <a16:creationId xmlns:a16="http://schemas.microsoft.com/office/drawing/2014/main" id="{64CB7E4A-A637-E542-9F1F-88A965C3DC0E}"/>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5" name="Rectangle 9">
                <a:extLst>
                  <a:ext uri="{FF2B5EF4-FFF2-40B4-BE49-F238E27FC236}">
                    <a16:creationId xmlns:a16="http://schemas.microsoft.com/office/drawing/2014/main" id="{D16ABBBB-3566-2841-87CF-620EE902CDF5}"/>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6" name="Rectangle 10">
                <a:extLst>
                  <a:ext uri="{FF2B5EF4-FFF2-40B4-BE49-F238E27FC236}">
                    <a16:creationId xmlns:a16="http://schemas.microsoft.com/office/drawing/2014/main" id="{4D882A29-1CDC-E443-98D6-2EE1E1CC1555}"/>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7" name="Rectangle 11">
                <a:extLst>
                  <a:ext uri="{FF2B5EF4-FFF2-40B4-BE49-F238E27FC236}">
                    <a16:creationId xmlns:a16="http://schemas.microsoft.com/office/drawing/2014/main" id="{A87905BF-4416-FD47-8733-C55C31F4FAFA}"/>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8" name="Rectangle 12">
                <a:extLst>
                  <a:ext uri="{FF2B5EF4-FFF2-40B4-BE49-F238E27FC236}">
                    <a16:creationId xmlns:a16="http://schemas.microsoft.com/office/drawing/2014/main" id="{1404F9F6-8B30-4646-909E-401360F628E7}"/>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9" name="Rectangle 13">
                <a:extLst>
                  <a:ext uri="{FF2B5EF4-FFF2-40B4-BE49-F238E27FC236}">
                    <a16:creationId xmlns:a16="http://schemas.microsoft.com/office/drawing/2014/main" id="{9215EF51-12C4-F94A-85F1-A32638242CFC}"/>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53" name="Text Box 14">
              <a:extLst>
                <a:ext uri="{FF2B5EF4-FFF2-40B4-BE49-F238E27FC236}">
                  <a16:creationId xmlns:a16="http://schemas.microsoft.com/office/drawing/2014/main" id="{12505A0F-432E-FD49-8082-40D015E0AEC8}"/>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54" name="Text Box 15">
              <a:extLst>
                <a:ext uri="{FF2B5EF4-FFF2-40B4-BE49-F238E27FC236}">
                  <a16:creationId xmlns:a16="http://schemas.microsoft.com/office/drawing/2014/main" id="{F8C3BA57-4B42-2445-965C-F76169856BAF}"/>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5" name="Text Box 16">
              <a:extLst>
                <a:ext uri="{FF2B5EF4-FFF2-40B4-BE49-F238E27FC236}">
                  <a16:creationId xmlns:a16="http://schemas.microsoft.com/office/drawing/2014/main" id="{837DBE31-0EDF-B843-BCC9-727BDD2C0332}"/>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6" name="Text Box 17">
              <a:extLst>
                <a:ext uri="{FF2B5EF4-FFF2-40B4-BE49-F238E27FC236}">
                  <a16:creationId xmlns:a16="http://schemas.microsoft.com/office/drawing/2014/main" id="{819E3838-0872-6F44-9BAF-D49998032C91}"/>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7" name="Text Box 18">
              <a:extLst>
                <a:ext uri="{FF2B5EF4-FFF2-40B4-BE49-F238E27FC236}">
                  <a16:creationId xmlns:a16="http://schemas.microsoft.com/office/drawing/2014/main" id="{05574EC0-F211-A243-A010-6BE842970E70}"/>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8" name="Text Box 19">
              <a:extLst>
                <a:ext uri="{FF2B5EF4-FFF2-40B4-BE49-F238E27FC236}">
                  <a16:creationId xmlns:a16="http://schemas.microsoft.com/office/drawing/2014/main" id="{2C77634B-A319-314F-841F-E7D8C40FDA75}"/>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9" name="Text Box 20">
              <a:extLst>
                <a:ext uri="{FF2B5EF4-FFF2-40B4-BE49-F238E27FC236}">
                  <a16:creationId xmlns:a16="http://schemas.microsoft.com/office/drawing/2014/main" id="{9C5C570C-5DEC-3E49-90C5-3619A113D987}"/>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60" name="Text Box 21">
              <a:extLst>
                <a:ext uri="{FF2B5EF4-FFF2-40B4-BE49-F238E27FC236}">
                  <a16:creationId xmlns:a16="http://schemas.microsoft.com/office/drawing/2014/main" id="{9BF58072-D781-1842-BA75-492F5F0C1855}"/>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50180" name="Rectangle 2"/>
          <p:cNvSpPr>
            <a:spLocks noGrp="1" noChangeArrowheads="1"/>
          </p:cNvSpPr>
          <p:nvPr>
            <p:ph type="title"/>
          </p:nvPr>
        </p:nvSpPr>
        <p:spPr/>
        <p:txBody>
          <a:bodyPr/>
          <a:lstStyle/>
          <a:p>
            <a:r>
              <a:rPr lang="en-US" altLang="en-US"/>
              <a:t>Example: 4-Queens Problem</a:t>
            </a:r>
          </a:p>
        </p:txBody>
      </p:sp>
      <p:sp>
        <p:nvSpPr>
          <p:cNvPr id="2" name="Text Placeholder 1">
            <a:extLst>
              <a:ext uri="{FF2B5EF4-FFF2-40B4-BE49-F238E27FC236}">
                <a16:creationId xmlns:a16="http://schemas.microsoft.com/office/drawing/2014/main" id="{D94CEC6F-1C5D-F548-BF6B-131F16160F8D}"/>
              </a:ext>
            </a:extLst>
          </p:cNvPr>
          <p:cNvSpPr>
            <a:spLocks noGrp="1"/>
          </p:cNvSpPr>
          <p:nvPr>
            <p:ph type="body" idx="1"/>
          </p:nvPr>
        </p:nvSpPr>
        <p:spPr/>
        <p:txBody>
          <a:bodyPr/>
          <a:lstStyle/>
          <a:p>
            <a:endParaRPr lang="en-US" dirty="0"/>
          </a:p>
        </p:txBody>
      </p:sp>
      <p:grpSp>
        <p:nvGrpSpPr>
          <p:cNvPr id="50182" name="Group 22"/>
          <p:cNvGrpSpPr>
            <a:grpSpLocks/>
          </p:cNvGrpSpPr>
          <p:nvPr/>
        </p:nvGrpSpPr>
        <p:grpSpPr bwMode="auto">
          <a:xfrm>
            <a:off x="5751512" y="2133600"/>
            <a:ext cx="3786188" cy="3276600"/>
            <a:chOff x="2421" y="1344"/>
            <a:chExt cx="2385" cy="2064"/>
          </a:xfrm>
        </p:grpSpPr>
        <p:grpSp>
          <p:nvGrpSpPr>
            <p:cNvPr id="50196" name="Group 23"/>
            <p:cNvGrpSpPr>
              <a:grpSpLocks/>
            </p:cNvGrpSpPr>
            <p:nvPr/>
          </p:nvGrpSpPr>
          <p:grpSpPr bwMode="auto">
            <a:xfrm>
              <a:off x="2421" y="1344"/>
              <a:ext cx="2385" cy="2064"/>
              <a:chOff x="2421" y="1344"/>
              <a:chExt cx="2385" cy="2064"/>
            </a:xfrm>
          </p:grpSpPr>
          <p:sp>
            <p:nvSpPr>
              <p:cNvPr id="50203"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50204" name="Text Box 25"/>
              <p:cNvSpPr txBox="1">
                <a:spLocks noChangeArrowheads="1"/>
              </p:cNvSpPr>
              <p:nvPr/>
            </p:nvSpPr>
            <p:spPr bwMode="auto">
              <a:xfrm>
                <a:off x="242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a:t>
                </a:r>
                <a:r>
                  <a:rPr lang="en-US" altLang="en-US" b="0">
                    <a:solidFill>
                      <a:srgbClr val="FF0000"/>
                    </a:solidFill>
                    <a:latin typeface="Tahoma" charset="0"/>
                  </a:rPr>
                  <a:t>1</a:t>
                </a:r>
                <a:r>
                  <a:rPr lang="en-US" altLang="en-US" b="0">
                    <a:latin typeface="Tahoma" charset="0"/>
                  </a:rPr>
                  <a:t>,  ,  ,  }</a:t>
                </a:r>
              </a:p>
            </p:txBody>
          </p:sp>
          <p:sp>
            <p:nvSpPr>
              <p:cNvPr id="50205" name="Text Box 26"/>
              <p:cNvSpPr txBox="1">
                <a:spLocks noChangeArrowheads="1"/>
              </p:cNvSpPr>
              <p:nvPr/>
            </p:nvSpPr>
            <p:spPr bwMode="auto">
              <a:xfrm>
                <a:off x="386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  ,  ,3,  }</a:t>
                </a:r>
              </a:p>
            </p:txBody>
          </p:sp>
          <p:sp>
            <p:nvSpPr>
              <p:cNvPr id="50206"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0000"/>
                    </a:solidFill>
                    <a:latin typeface="Tahoma" charset="0"/>
                  </a:rPr>
                  <a:t>4</a:t>
                </a:r>
                <a:r>
                  <a:rPr lang="en-US" altLang="en-US" b="0">
                    <a:latin typeface="Tahoma" charset="0"/>
                  </a:rPr>
                  <a:t>}</a:t>
                </a:r>
              </a:p>
            </p:txBody>
          </p:sp>
        </p:grpSp>
        <p:sp>
          <p:nvSpPr>
            <p:cNvPr id="50197"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198"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199"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200"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201"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202"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50183" name="AutoShape 34"/>
          <p:cNvSpPr>
            <a:spLocks noChangeArrowheads="1"/>
          </p:cNvSpPr>
          <p:nvPr/>
        </p:nvSpPr>
        <p:spPr bwMode="auto">
          <a:xfrm>
            <a:off x="3046412"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50184" name="Group 35"/>
          <p:cNvGrpSpPr>
            <a:grpSpLocks/>
          </p:cNvGrpSpPr>
          <p:nvPr/>
        </p:nvGrpSpPr>
        <p:grpSpPr bwMode="auto">
          <a:xfrm>
            <a:off x="3579812" y="3124200"/>
            <a:ext cx="1219200" cy="1676400"/>
            <a:chOff x="1296" y="1968"/>
            <a:chExt cx="768" cy="1056"/>
          </a:xfrm>
        </p:grpSpPr>
        <p:sp>
          <p:nvSpPr>
            <p:cNvPr id="50190"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91"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92"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93"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94"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95"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50185" name="AutoShape 42"/>
          <p:cNvSpPr>
            <a:spLocks noChangeArrowheads="1"/>
          </p:cNvSpPr>
          <p:nvPr/>
        </p:nvSpPr>
        <p:spPr bwMode="auto">
          <a:xfrm>
            <a:off x="3503612" y="44196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86" name="Oval 43"/>
          <p:cNvSpPr>
            <a:spLocks noChangeArrowheads="1"/>
          </p:cNvSpPr>
          <p:nvPr/>
        </p:nvSpPr>
        <p:spPr bwMode="auto">
          <a:xfrm>
            <a:off x="40370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87" name="Oval 44"/>
          <p:cNvSpPr>
            <a:spLocks noChangeArrowheads="1"/>
          </p:cNvSpPr>
          <p:nvPr/>
        </p:nvSpPr>
        <p:spPr bwMode="auto">
          <a:xfrm>
            <a:off x="44942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88" name="AutoShape 45"/>
          <p:cNvSpPr>
            <a:spLocks noChangeArrowheads="1"/>
          </p:cNvSpPr>
          <p:nvPr/>
        </p:nvSpPr>
        <p:spPr bwMode="auto">
          <a:xfrm>
            <a:off x="3960812"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89" name="Oval 46"/>
          <p:cNvSpPr>
            <a:spLocks noChangeArrowheads="1"/>
          </p:cNvSpPr>
          <p:nvPr/>
        </p:nvSpPr>
        <p:spPr bwMode="auto">
          <a:xfrm>
            <a:off x="44942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 name="TextBox 48"/>
          <p:cNvSpPr txBox="1"/>
          <p:nvPr/>
        </p:nvSpPr>
        <p:spPr>
          <a:xfrm>
            <a:off x="5484812" y="5715001"/>
            <a:ext cx="2895600" cy="400110"/>
          </a:xfrm>
          <a:prstGeom prst="rect">
            <a:avLst/>
          </a:prstGeom>
          <a:solidFill>
            <a:srgbClr val="00B0F0"/>
          </a:solidFill>
        </p:spPr>
        <p:txBody>
          <a:bodyPr wrap="square" rtlCol="0">
            <a:spAutoFit/>
          </a:bodyPr>
          <a:lstStyle/>
          <a:p>
            <a:r>
              <a:rPr lang="en-US" sz="2000" dirty="0">
                <a:solidFill>
                  <a:schemeClr val="bg1"/>
                </a:solidFill>
              </a:rPr>
              <a:t>Forward check!</a:t>
            </a:r>
          </a:p>
        </p:txBody>
      </p:sp>
    </p:spTree>
    <p:extLst>
      <p:ext uri="{BB962C8B-B14F-4D97-AF65-F5344CB8AC3E}">
        <p14:creationId xmlns:p14="http://schemas.microsoft.com/office/powerpoint/2010/main" val="1071694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type="title"/>
          </p:nvPr>
        </p:nvSpPr>
        <p:spPr/>
        <p:txBody>
          <a:bodyPr>
            <a:normAutofit/>
          </a:bodyPr>
          <a:lstStyle/>
          <a:p>
            <a:r>
              <a:rPr lang="en-US" altLang="en-US" sz="3400" dirty="0"/>
              <a:t>Constraint Satisfaction Problems</a:t>
            </a:r>
          </a:p>
        </p:txBody>
      </p:sp>
      <p:sp>
        <p:nvSpPr>
          <p:cNvPr id="15365" name="Rectangle 3"/>
          <p:cNvSpPr>
            <a:spLocks noGrp="1" noChangeArrowheads="1"/>
          </p:cNvSpPr>
          <p:nvPr>
            <p:ph type="body" idx="1"/>
          </p:nvPr>
        </p:nvSpPr>
        <p:spPr/>
        <p:txBody>
          <a:bodyPr>
            <a:normAutofit/>
          </a:bodyPr>
          <a:lstStyle/>
          <a:p>
            <a:pPr marL="0" indent="0">
              <a:buNone/>
            </a:pPr>
            <a:r>
              <a:rPr lang="en-US" altLang="en-US" b="1" dirty="0"/>
              <a:t>A CSP consists of:</a:t>
            </a:r>
          </a:p>
          <a:p>
            <a:pPr lvl="1">
              <a:spcAft>
                <a:spcPts val="600"/>
              </a:spcAft>
            </a:pPr>
            <a:r>
              <a:rPr lang="en-US" altLang="en-US" i="1" dirty="0">
                <a:solidFill>
                  <a:schemeClr val="accent2"/>
                </a:solidFill>
              </a:rPr>
              <a:t>Finite set of variables </a:t>
            </a:r>
            <a:r>
              <a:rPr lang="en-US" altLang="en-US" i="1" dirty="0">
                <a:latin typeface="Times New Roman" pitchFamily="18" charset="0"/>
              </a:rPr>
              <a:t>X</a:t>
            </a:r>
            <a:r>
              <a:rPr lang="en-US" altLang="en-US" i="1" baseline="-25000" dirty="0">
                <a:latin typeface="Times New Roman" pitchFamily="18" charset="0"/>
              </a:rPr>
              <a:t>1</a:t>
            </a:r>
            <a:r>
              <a:rPr lang="en-US" altLang="en-US" i="1" dirty="0">
                <a:latin typeface="Times New Roman" pitchFamily="18" charset="0"/>
              </a:rPr>
              <a:t>, X</a:t>
            </a:r>
            <a:r>
              <a:rPr lang="en-US" altLang="en-US" i="1" baseline="-25000" dirty="0">
                <a:latin typeface="Times New Roman" pitchFamily="18" charset="0"/>
              </a:rPr>
              <a:t>2</a:t>
            </a:r>
            <a:r>
              <a:rPr lang="en-US" altLang="en-US" i="1" dirty="0">
                <a:latin typeface="Times New Roman" pitchFamily="18" charset="0"/>
              </a:rPr>
              <a:t>, …, </a:t>
            </a:r>
            <a:r>
              <a:rPr lang="en-US" altLang="en-US" i="1" dirty="0" err="1">
                <a:latin typeface="Times New Roman" pitchFamily="18" charset="0"/>
              </a:rPr>
              <a:t>X</a:t>
            </a:r>
            <a:r>
              <a:rPr lang="en-US" altLang="en-US" i="1" baseline="-25000" dirty="0" err="1">
                <a:latin typeface="Times New Roman" pitchFamily="18" charset="0"/>
              </a:rPr>
              <a:t>n</a:t>
            </a:r>
            <a:r>
              <a:rPr lang="en-US" altLang="en-US" i="1" baseline="-25000" dirty="0">
                <a:latin typeface="Times New Roman" pitchFamily="18" charset="0"/>
              </a:rPr>
              <a:t> </a:t>
            </a:r>
            <a:r>
              <a:rPr lang="en-US" altLang="en-US" i="1" dirty="0">
                <a:latin typeface="Times New Roman" pitchFamily="18" charset="0"/>
              </a:rPr>
              <a:t> 		      </a:t>
            </a:r>
            <a:endParaRPr lang="en-US" altLang="en-US" i="1" dirty="0">
              <a:solidFill>
                <a:srgbClr val="C00000"/>
              </a:solidFill>
            </a:endParaRPr>
          </a:p>
          <a:p>
            <a:pPr lvl="1">
              <a:spcAft>
                <a:spcPts val="600"/>
              </a:spcAft>
            </a:pPr>
            <a:r>
              <a:rPr lang="en-US" altLang="en-US" i="1" dirty="0">
                <a:solidFill>
                  <a:schemeClr val="accent2"/>
                </a:solidFill>
              </a:rPr>
              <a:t>Nonempty </a:t>
            </a:r>
            <a:r>
              <a:rPr lang="en-US" altLang="en-US" b="1" i="1" dirty="0">
                <a:solidFill>
                  <a:schemeClr val="accent2"/>
                </a:solidFill>
              </a:rPr>
              <a:t>domain</a:t>
            </a:r>
            <a:r>
              <a:rPr lang="en-US" altLang="en-US" i="1" dirty="0">
                <a:solidFill>
                  <a:schemeClr val="accent2"/>
                </a:solidFill>
              </a:rPr>
              <a:t> of possible values </a:t>
            </a:r>
            <a:r>
              <a:rPr lang="en-US" altLang="en-US" dirty="0"/>
              <a:t>for each variable </a:t>
            </a:r>
            <a:br>
              <a:rPr lang="en-US" altLang="en-US" dirty="0"/>
            </a:br>
            <a:r>
              <a:rPr lang="en-US" altLang="en-US" i="1" dirty="0">
                <a:latin typeface="Times New Roman" pitchFamily="18" charset="0"/>
              </a:rPr>
              <a:t>D</a:t>
            </a:r>
            <a:r>
              <a:rPr lang="en-US" altLang="en-US" i="1" baseline="-25000" dirty="0">
                <a:latin typeface="Times New Roman" pitchFamily="18" charset="0"/>
              </a:rPr>
              <a:t>1</a:t>
            </a:r>
            <a:r>
              <a:rPr lang="en-US" altLang="en-US" i="1" dirty="0">
                <a:latin typeface="Times New Roman" pitchFamily="18" charset="0"/>
              </a:rPr>
              <a:t>, D</a:t>
            </a:r>
            <a:r>
              <a:rPr lang="en-US" altLang="en-US" i="1" baseline="-25000" dirty="0">
                <a:latin typeface="Times New Roman" pitchFamily="18" charset="0"/>
              </a:rPr>
              <a:t>2</a:t>
            </a:r>
            <a:r>
              <a:rPr lang="en-US" altLang="en-US" i="1" dirty="0">
                <a:latin typeface="Times New Roman" pitchFamily="18" charset="0"/>
              </a:rPr>
              <a:t>, … </a:t>
            </a:r>
            <a:r>
              <a:rPr lang="en-US" altLang="en-US" i="1" dirty="0" err="1">
                <a:latin typeface="Times New Roman" pitchFamily="18" charset="0"/>
              </a:rPr>
              <a:t>D</a:t>
            </a:r>
            <a:r>
              <a:rPr lang="en-US" altLang="en-US" i="1" baseline="-25000" dirty="0" err="1">
                <a:latin typeface="Times New Roman" pitchFamily="18" charset="0"/>
              </a:rPr>
              <a:t>n</a:t>
            </a:r>
            <a:r>
              <a:rPr lang="en-US" altLang="en-US" i="1" dirty="0">
                <a:latin typeface="Times New Roman" pitchFamily="18" charset="0"/>
              </a:rPr>
              <a:t> </a:t>
            </a:r>
            <a:r>
              <a:rPr lang="en-US" altLang="en-US" i="1" dirty="0">
                <a:solidFill>
                  <a:schemeClr val="accent2"/>
                </a:solidFill>
              </a:rPr>
              <a:t>where</a:t>
            </a:r>
            <a:r>
              <a:rPr lang="en-US" altLang="en-US" i="1" dirty="0">
                <a:solidFill>
                  <a:srgbClr val="C00000"/>
                </a:solidFill>
              </a:rPr>
              <a:t> </a:t>
            </a:r>
            <a:r>
              <a:rPr lang="en-US" altLang="en-US" i="1" dirty="0">
                <a:latin typeface="Times New Roman" pitchFamily="18" charset="0"/>
              </a:rPr>
              <a:t>D</a:t>
            </a:r>
            <a:r>
              <a:rPr lang="en-US" altLang="en-US" i="1" baseline="-25000" dirty="0">
                <a:latin typeface="Times New Roman" pitchFamily="18" charset="0"/>
              </a:rPr>
              <a:t>i</a:t>
            </a:r>
            <a:r>
              <a:rPr lang="en-US" altLang="en-US" i="1" dirty="0">
                <a:latin typeface="Times New Roman" pitchFamily="18" charset="0"/>
              </a:rPr>
              <a:t> = {v</a:t>
            </a:r>
            <a:r>
              <a:rPr lang="en-US" altLang="en-US" i="1" baseline="-25000" dirty="0">
                <a:latin typeface="Times New Roman" pitchFamily="18" charset="0"/>
              </a:rPr>
              <a:t>1</a:t>
            </a:r>
            <a:r>
              <a:rPr lang="en-US" altLang="en-US" i="1" dirty="0">
                <a:latin typeface="Times New Roman" pitchFamily="18" charset="0"/>
              </a:rPr>
              <a:t>, …, </a:t>
            </a:r>
            <a:r>
              <a:rPr lang="en-US" altLang="en-US" i="1" dirty="0" err="1">
                <a:latin typeface="Times New Roman" pitchFamily="18" charset="0"/>
              </a:rPr>
              <a:t>v</a:t>
            </a:r>
            <a:r>
              <a:rPr lang="en-US" altLang="en-US" i="1" baseline="-25000" dirty="0" err="1">
                <a:latin typeface="Times New Roman" pitchFamily="18" charset="0"/>
              </a:rPr>
              <a:t>k</a:t>
            </a:r>
            <a:r>
              <a:rPr lang="en-US" altLang="en-US" i="1" dirty="0">
                <a:latin typeface="Times New Roman" pitchFamily="18" charset="0"/>
              </a:rPr>
              <a:t>}</a:t>
            </a:r>
            <a:r>
              <a:rPr lang="en-US" altLang="en-US" sz="2000" i="1" dirty="0">
                <a:latin typeface="Times New Roman" pitchFamily="18" charset="0"/>
              </a:rPr>
              <a:t>	        	       </a:t>
            </a:r>
            <a:endParaRPr lang="en-US" altLang="en-US" sz="2000" i="1" dirty="0">
              <a:solidFill>
                <a:srgbClr val="C00000"/>
              </a:solidFill>
            </a:endParaRPr>
          </a:p>
          <a:p>
            <a:pPr lvl="1">
              <a:spcAft>
                <a:spcPts val="600"/>
              </a:spcAft>
            </a:pPr>
            <a:r>
              <a:rPr lang="en-US" altLang="en-US" i="1" dirty="0">
                <a:solidFill>
                  <a:schemeClr val="accent2"/>
                </a:solidFill>
              </a:rPr>
              <a:t>Finite set of constraints </a:t>
            </a:r>
            <a:r>
              <a:rPr lang="en-US" altLang="en-US" i="1" dirty="0">
                <a:latin typeface="Times New Roman" pitchFamily="18" charset="0"/>
              </a:rPr>
              <a:t>C</a:t>
            </a:r>
            <a:r>
              <a:rPr lang="en-US" altLang="en-US" i="1" baseline="-25000" dirty="0">
                <a:latin typeface="Times New Roman" pitchFamily="18" charset="0"/>
              </a:rPr>
              <a:t>1</a:t>
            </a:r>
            <a:r>
              <a:rPr lang="en-US" altLang="en-US" i="1" dirty="0">
                <a:latin typeface="Times New Roman" pitchFamily="18" charset="0"/>
              </a:rPr>
              <a:t>, C</a:t>
            </a:r>
            <a:r>
              <a:rPr lang="en-US" altLang="en-US" i="1" baseline="-25000" dirty="0">
                <a:latin typeface="Times New Roman" pitchFamily="18" charset="0"/>
              </a:rPr>
              <a:t>2</a:t>
            </a:r>
            <a:r>
              <a:rPr lang="en-US" altLang="en-US" i="1" dirty="0">
                <a:latin typeface="Times New Roman" pitchFamily="18" charset="0"/>
              </a:rPr>
              <a:t>, …, C</a:t>
            </a:r>
            <a:r>
              <a:rPr lang="en-US" altLang="en-US" i="1" baseline="-25000" dirty="0">
                <a:latin typeface="Times New Roman" pitchFamily="18" charset="0"/>
              </a:rPr>
              <a:t>m 	</a:t>
            </a:r>
            <a:endParaRPr lang="en-US" altLang="en-US" dirty="0">
              <a:latin typeface="Times New Roman" pitchFamily="18" charset="0"/>
            </a:endParaRPr>
          </a:p>
          <a:p>
            <a:pPr lvl="2">
              <a:spcAft>
                <a:spcPts val="600"/>
              </a:spcAft>
            </a:pPr>
            <a:r>
              <a:rPr lang="en-US" altLang="en-US" dirty="0"/>
              <a:t>Each </a:t>
            </a:r>
            <a:r>
              <a:rPr lang="en-US" altLang="en-US" i="1" dirty="0">
                <a:solidFill>
                  <a:schemeClr val="accent2"/>
                </a:solidFill>
              </a:rPr>
              <a:t>constraint </a:t>
            </a:r>
            <a:r>
              <a:rPr lang="en-US" altLang="en-US" i="1" dirty="0">
                <a:solidFill>
                  <a:schemeClr val="accent2"/>
                </a:solidFill>
                <a:latin typeface="Times New Roman" pitchFamily="18" charset="0"/>
              </a:rPr>
              <a:t>C</a:t>
            </a:r>
            <a:r>
              <a:rPr lang="en-US" altLang="en-US" i="1" baseline="-25000" dirty="0">
                <a:solidFill>
                  <a:schemeClr val="accent2"/>
                </a:solidFill>
                <a:latin typeface="Times New Roman" pitchFamily="18" charset="0"/>
              </a:rPr>
              <a:t>i</a:t>
            </a:r>
            <a:r>
              <a:rPr lang="en-US" altLang="en-US" i="1" dirty="0">
                <a:solidFill>
                  <a:schemeClr val="accent2"/>
                </a:solidFill>
              </a:rPr>
              <a:t> </a:t>
            </a:r>
            <a:r>
              <a:rPr lang="en-US" altLang="en-US" dirty="0"/>
              <a:t>limits the values that variables can take, e.g., </a:t>
            </a:r>
            <a:r>
              <a:rPr lang="en-US" altLang="en-US" i="1" dirty="0">
                <a:latin typeface="Times New Roman" pitchFamily="18" charset="0"/>
              </a:rPr>
              <a:t>X</a:t>
            </a:r>
            <a:r>
              <a:rPr lang="en-US" altLang="en-US" i="1" baseline="-25000" dirty="0">
                <a:latin typeface="Times New Roman" pitchFamily="18" charset="0"/>
              </a:rPr>
              <a:t>1 </a:t>
            </a:r>
            <a:r>
              <a:rPr lang="en-US" altLang="en-US" i="1" dirty="0">
                <a:latin typeface="Times New Roman" pitchFamily="18" charset="0"/>
              </a:rPr>
              <a:t>≠ X</a:t>
            </a:r>
            <a:r>
              <a:rPr lang="en-US" altLang="en-US" i="1" baseline="-25000" dirty="0">
                <a:latin typeface="Times New Roman" pitchFamily="18" charset="0"/>
              </a:rPr>
              <a:t>2 </a:t>
            </a:r>
            <a:r>
              <a:rPr lang="en-US" altLang="en-US" i="1" dirty="0">
                <a:latin typeface="Times New Roman" pitchFamily="18" charset="0"/>
              </a:rPr>
              <a:t> </a:t>
            </a:r>
            <a:r>
              <a:rPr lang="en-US" altLang="en-US" dirty="0"/>
              <a:t>A </a:t>
            </a:r>
            <a:r>
              <a:rPr lang="en-US" altLang="en-US" i="1" dirty="0">
                <a:solidFill>
                  <a:schemeClr val="accent2"/>
                </a:solidFill>
              </a:rPr>
              <a:t>state </a:t>
            </a:r>
            <a:r>
              <a:rPr lang="en-US" altLang="en-US" dirty="0"/>
              <a:t>is defined as an </a:t>
            </a:r>
            <a:r>
              <a:rPr lang="en-US" altLang="en-US" i="1" dirty="0">
                <a:solidFill>
                  <a:schemeClr val="accent2"/>
                </a:solidFill>
              </a:rPr>
              <a:t>assignment </a:t>
            </a:r>
            <a:r>
              <a:rPr lang="en-US" altLang="en-US" dirty="0"/>
              <a:t>of values to some or all variables.</a:t>
            </a:r>
          </a:p>
          <a:p>
            <a:pPr marL="0" indent="0"/>
            <a:r>
              <a:rPr lang="en-US" altLang="en-US" dirty="0"/>
              <a:t> </a:t>
            </a:r>
            <a:r>
              <a:rPr lang="en-US" altLang="en-US" b="1" dirty="0"/>
              <a:t>A </a:t>
            </a:r>
            <a:r>
              <a:rPr lang="en-US" altLang="en-US" i="1" dirty="0">
                <a:solidFill>
                  <a:schemeClr val="accent2"/>
                </a:solidFill>
              </a:rPr>
              <a:t>consistent </a:t>
            </a:r>
            <a:r>
              <a:rPr lang="en-US" altLang="en-US" b="1" dirty="0"/>
              <a:t>assignment does not violate the constraints. </a:t>
            </a:r>
          </a:p>
          <a:p>
            <a:pPr marL="0" indent="0"/>
            <a:r>
              <a:rPr lang="en-US" altLang="en-US" dirty="0"/>
              <a:t> </a:t>
            </a:r>
            <a:r>
              <a:rPr lang="en-US" altLang="en-US" b="1" dirty="0"/>
              <a:t>Example problem: Sudoku</a:t>
            </a:r>
          </a:p>
        </p:txBody>
      </p:sp>
    </p:spTree>
    <p:extLst>
      <p:ext uri="{BB962C8B-B14F-4D97-AF65-F5344CB8AC3E}">
        <p14:creationId xmlns:p14="http://schemas.microsoft.com/office/powerpoint/2010/main" val="16541805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3">
            <a:extLst>
              <a:ext uri="{FF2B5EF4-FFF2-40B4-BE49-F238E27FC236}">
                <a16:creationId xmlns:a16="http://schemas.microsoft.com/office/drawing/2014/main" id="{FA606A55-8699-304F-B008-F829629E6C87}"/>
              </a:ext>
            </a:extLst>
          </p:cNvPr>
          <p:cNvGrpSpPr>
            <a:grpSpLocks/>
          </p:cNvGrpSpPr>
          <p:nvPr/>
        </p:nvGrpSpPr>
        <p:grpSpPr bwMode="auto">
          <a:xfrm>
            <a:off x="2743200" y="2670048"/>
            <a:ext cx="2133600" cy="2209800"/>
            <a:chOff x="768" y="1680"/>
            <a:chExt cx="1344" cy="1392"/>
          </a:xfrm>
        </p:grpSpPr>
        <p:grpSp>
          <p:nvGrpSpPr>
            <p:cNvPr id="53" name="Group 4">
              <a:extLst>
                <a:ext uri="{FF2B5EF4-FFF2-40B4-BE49-F238E27FC236}">
                  <a16:creationId xmlns:a16="http://schemas.microsoft.com/office/drawing/2014/main" id="{08662ADA-A127-FB44-8D18-31EBA3BDD24C}"/>
                </a:ext>
              </a:extLst>
            </p:cNvPr>
            <p:cNvGrpSpPr>
              <a:grpSpLocks/>
            </p:cNvGrpSpPr>
            <p:nvPr/>
          </p:nvGrpSpPr>
          <p:grpSpPr bwMode="auto">
            <a:xfrm>
              <a:off x="960" y="1920"/>
              <a:ext cx="1152" cy="1152"/>
              <a:chOff x="576" y="1728"/>
              <a:chExt cx="1152" cy="1152"/>
            </a:xfrm>
          </p:grpSpPr>
          <p:sp>
            <p:nvSpPr>
              <p:cNvPr id="62" name="Rectangle 5">
                <a:extLst>
                  <a:ext uri="{FF2B5EF4-FFF2-40B4-BE49-F238E27FC236}">
                    <a16:creationId xmlns:a16="http://schemas.microsoft.com/office/drawing/2014/main" id="{0FEDABB9-7E14-594D-ABFA-A1CCE4355245}"/>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6">
                <a:extLst>
                  <a:ext uri="{FF2B5EF4-FFF2-40B4-BE49-F238E27FC236}">
                    <a16:creationId xmlns:a16="http://schemas.microsoft.com/office/drawing/2014/main" id="{48F39B95-3E45-5442-9821-0027D05AA94D}"/>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7">
                <a:extLst>
                  <a:ext uri="{FF2B5EF4-FFF2-40B4-BE49-F238E27FC236}">
                    <a16:creationId xmlns:a16="http://schemas.microsoft.com/office/drawing/2014/main" id="{1A3FAA9D-8BE5-C348-976C-00A7509F1C22}"/>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5" name="Rectangle 8">
                <a:extLst>
                  <a:ext uri="{FF2B5EF4-FFF2-40B4-BE49-F238E27FC236}">
                    <a16:creationId xmlns:a16="http://schemas.microsoft.com/office/drawing/2014/main" id="{F23D701D-481D-D746-857A-D3473EA0A57E}"/>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6" name="Rectangle 9">
                <a:extLst>
                  <a:ext uri="{FF2B5EF4-FFF2-40B4-BE49-F238E27FC236}">
                    <a16:creationId xmlns:a16="http://schemas.microsoft.com/office/drawing/2014/main" id="{7A0D4138-76B8-C24A-8BAC-8C7371A63B0A}"/>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7" name="Rectangle 10">
                <a:extLst>
                  <a:ext uri="{FF2B5EF4-FFF2-40B4-BE49-F238E27FC236}">
                    <a16:creationId xmlns:a16="http://schemas.microsoft.com/office/drawing/2014/main" id="{FF4B8351-1049-4E40-B3F9-B2D681EE4683}"/>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8" name="Rectangle 11">
                <a:extLst>
                  <a:ext uri="{FF2B5EF4-FFF2-40B4-BE49-F238E27FC236}">
                    <a16:creationId xmlns:a16="http://schemas.microsoft.com/office/drawing/2014/main" id="{CFEA06FA-B6A7-4549-A77D-F6F51DA2C1CC}"/>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9" name="Rectangle 12">
                <a:extLst>
                  <a:ext uri="{FF2B5EF4-FFF2-40B4-BE49-F238E27FC236}">
                    <a16:creationId xmlns:a16="http://schemas.microsoft.com/office/drawing/2014/main" id="{EBDA3680-B83B-4D4F-92B1-4ED1ABC43BB0}"/>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70" name="Rectangle 13">
                <a:extLst>
                  <a:ext uri="{FF2B5EF4-FFF2-40B4-BE49-F238E27FC236}">
                    <a16:creationId xmlns:a16="http://schemas.microsoft.com/office/drawing/2014/main" id="{AD7F9260-6D8D-194B-A127-C3E09BE65260}"/>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54" name="Text Box 14">
              <a:extLst>
                <a:ext uri="{FF2B5EF4-FFF2-40B4-BE49-F238E27FC236}">
                  <a16:creationId xmlns:a16="http://schemas.microsoft.com/office/drawing/2014/main" id="{091FE1B1-0F82-D040-A5D5-37F4A5D5E0D3}"/>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55" name="Text Box 15">
              <a:extLst>
                <a:ext uri="{FF2B5EF4-FFF2-40B4-BE49-F238E27FC236}">
                  <a16:creationId xmlns:a16="http://schemas.microsoft.com/office/drawing/2014/main" id="{93595A43-E3CA-B44C-AD0D-77888ACA9716}"/>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6" name="Text Box 16">
              <a:extLst>
                <a:ext uri="{FF2B5EF4-FFF2-40B4-BE49-F238E27FC236}">
                  <a16:creationId xmlns:a16="http://schemas.microsoft.com/office/drawing/2014/main" id="{137A45AB-02C0-934F-B447-9AB2218DB358}"/>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7" name="Text Box 17">
              <a:extLst>
                <a:ext uri="{FF2B5EF4-FFF2-40B4-BE49-F238E27FC236}">
                  <a16:creationId xmlns:a16="http://schemas.microsoft.com/office/drawing/2014/main" id="{713FF5F9-4878-C74A-A607-9ACF401E7752}"/>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8" name="Text Box 18">
              <a:extLst>
                <a:ext uri="{FF2B5EF4-FFF2-40B4-BE49-F238E27FC236}">
                  <a16:creationId xmlns:a16="http://schemas.microsoft.com/office/drawing/2014/main" id="{CE79ACC8-21B6-C048-8CD2-50B16AF11839}"/>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9" name="Text Box 19">
              <a:extLst>
                <a:ext uri="{FF2B5EF4-FFF2-40B4-BE49-F238E27FC236}">
                  <a16:creationId xmlns:a16="http://schemas.microsoft.com/office/drawing/2014/main" id="{F9E9A36D-C348-C344-8F6B-B612A6C16870}"/>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60" name="Text Box 20">
              <a:extLst>
                <a:ext uri="{FF2B5EF4-FFF2-40B4-BE49-F238E27FC236}">
                  <a16:creationId xmlns:a16="http://schemas.microsoft.com/office/drawing/2014/main" id="{185FD1BE-4EDB-484F-8D7A-A16EA614BBE8}"/>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61" name="Text Box 21">
              <a:extLst>
                <a:ext uri="{FF2B5EF4-FFF2-40B4-BE49-F238E27FC236}">
                  <a16:creationId xmlns:a16="http://schemas.microsoft.com/office/drawing/2014/main" id="{04445A10-7F98-9E4A-A0A3-AC17789482B8}"/>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51204" name="Rectangle 2"/>
          <p:cNvSpPr>
            <a:spLocks noGrp="1" noChangeArrowheads="1"/>
          </p:cNvSpPr>
          <p:nvPr>
            <p:ph type="title"/>
          </p:nvPr>
        </p:nvSpPr>
        <p:spPr/>
        <p:txBody>
          <a:bodyPr/>
          <a:lstStyle/>
          <a:p>
            <a:r>
              <a:rPr lang="en-US" altLang="en-US"/>
              <a:t>Example: 4-Queens Problem</a:t>
            </a:r>
          </a:p>
        </p:txBody>
      </p:sp>
      <p:sp>
        <p:nvSpPr>
          <p:cNvPr id="2" name="Text Placeholder 1">
            <a:extLst>
              <a:ext uri="{FF2B5EF4-FFF2-40B4-BE49-F238E27FC236}">
                <a16:creationId xmlns:a16="http://schemas.microsoft.com/office/drawing/2014/main" id="{8228B609-C8F4-AF4D-BF82-1138C3C35B56}"/>
              </a:ext>
            </a:extLst>
          </p:cNvPr>
          <p:cNvSpPr>
            <a:spLocks noGrp="1"/>
          </p:cNvSpPr>
          <p:nvPr>
            <p:ph type="body" idx="1"/>
          </p:nvPr>
        </p:nvSpPr>
        <p:spPr/>
        <p:txBody>
          <a:bodyPr/>
          <a:lstStyle/>
          <a:p>
            <a:endParaRPr lang="en-US" dirty="0"/>
          </a:p>
        </p:txBody>
      </p:sp>
      <p:grpSp>
        <p:nvGrpSpPr>
          <p:cNvPr id="51206" name="Group 22"/>
          <p:cNvGrpSpPr>
            <a:grpSpLocks/>
          </p:cNvGrpSpPr>
          <p:nvPr/>
        </p:nvGrpSpPr>
        <p:grpSpPr bwMode="auto">
          <a:xfrm>
            <a:off x="5751512" y="2133600"/>
            <a:ext cx="3786188" cy="3276600"/>
            <a:chOff x="2421" y="1344"/>
            <a:chExt cx="2385" cy="2064"/>
          </a:xfrm>
        </p:grpSpPr>
        <p:grpSp>
          <p:nvGrpSpPr>
            <p:cNvPr id="51221" name="Group 23"/>
            <p:cNvGrpSpPr>
              <a:grpSpLocks/>
            </p:cNvGrpSpPr>
            <p:nvPr/>
          </p:nvGrpSpPr>
          <p:grpSpPr bwMode="auto">
            <a:xfrm>
              <a:off x="2421" y="1344"/>
              <a:ext cx="2385" cy="2064"/>
              <a:chOff x="2421" y="1344"/>
              <a:chExt cx="2385" cy="2064"/>
            </a:xfrm>
          </p:grpSpPr>
          <p:sp>
            <p:nvSpPr>
              <p:cNvPr id="51228"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51229" name="Text Box 25"/>
              <p:cNvSpPr txBox="1">
                <a:spLocks noChangeArrowheads="1"/>
              </p:cNvSpPr>
              <p:nvPr/>
            </p:nvSpPr>
            <p:spPr bwMode="auto">
              <a:xfrm>
                <a:off x="242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a:t>
                </a:r>
                <a:r>
                  <a:rPr lang="en-US" altLang="en-US" b="0">
                    <a:solidFill>
                      <a:srgbClr val="FF0000"/>
                    </a:solidFill>
                    <a:latin typeface="Tahoma" charset="0"/>
                  </a:rPr>
                  <a:t>1</a:t>
                </a:r>
                <a:r>
                  <a:rPr lang="en-US" altLang="en-US" b="0">
                    <a:latin typeface="Tahoma" charset="0"/>
                  </a:rPr>
                  <a:t>,  ,  ,  }</a:t>
                </a:r>
              </a:p>
            </p:txBody>
          </p:sp>
          <p:sp>
            <p:nvSpPr>
              <p:cNvPr id="51230" name="Text Box 26"/>
              <p:cNvSpPr txBox="1">
                <a:spLocks noChangeArrowheads="1"/>
              </p:cNvSpPr>
              <p:nvPr/>
            </p:nvSpPr>
            <p:spPr bwMode="auto">
              <a:xfrm>
                <a:off x="386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  ,  ,</a:t>
                </a:r>
                <a:r>
                  <a:rPr lang="en-US" altLang="en-US" b="0">
                    <a:solidFill>
                      <a:srgbClr val="FF0000"/>
                    </a:solidFill>
                    <a:latin typeface="Tahoma" charset="0"/>
                  </a:rPr>
                  <a:t>3</a:t>
                </a:r>
                <a:r>
                  <a:rPr lang="en-US" altLang="en-US" b="0">
                    <a:latin typeface="Tahoma" charset="0"/>
                  </a:rPr>
                  <a:t>,  }</a:t>
                </a:r>
              </a:p>
            </p:txBody>
          </p:sp>
          <p:sp>
            <p:nvSpPr>
              <p:cNvPr id="51231"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0000"/>
                    </a:solidFill>
                    <a:latin typeface="Tahoma" charset="0"/>
                  </a:rPr>
                  <a:t>4</a:t>
                </a:r>
                <a:r>
                  <a:rPr lang="en-US" altLang="en-US" b="0">
                    <a:latin typeface="Tahoma" charset="0"/>
                  </a:rPr>
                  <a:t>}</a:t>
                </a:r>
              </a:p>
            </p:txBody>
          </p:sp>
        </p:grpSp>
        <p:sp>
          <p:nvSpPr>
            <p:cNvPr id="51222"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23"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24"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25"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26"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27"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51207" name="AutoShape 34"/>
          <p:cNvSpPr>
            <a:spLocks noChangeArrowheads="1"/>
          </p:cNvSpPr>
          <p:nvPr/>
        </p:nvSpPr>
        <p:spPr bwMode="auto">
          <a:xfrm>
            <a:off x="3046412"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51208" name="Group 35"/>
          <p:cNvGrpSpPr>
            <a:grpSpLocks/>
          </p:cNvGrpSpPr>
          <p:nvPr/>
        </p:nvGrpSpPr>
        <p:grpSpPr bwMode="auto">
          <a:xfrm>
            <a:off x="3579812" y="3124200"/>
            <a:ext cx="1219200" cy="1676400"/>
            <a:chOff x="1296" y="1968"/>
            <a:chExt cx="768" cy="1056"/>
          </a:xfrm>
        </p:grpSpPr>
        <p:sp>
          <p:nvSpPr>
            <p:cNvPr id="51215"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6"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7"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8"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9"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20"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51209" name="AutoShape 42"/>
          <p:cNvSpPr>
            <a:spLocks noChangeArrowheads="1"/>
          </p:cNvSpPr>
          <p:nvPr/>
        </p:nvSpPr>
        <p:spPr bwMode="auto">
          <a:xfrm>
            <a:off x="3503612" y="44196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0" name="Oval 43"/>
          <p:cNvSpPr>
            <a:spLocks noChangeArrowheads="1"/>
          </p:cNvSpPr>
          <p:nvPr/>
        </p:nvSpPr>
        <p:spPr bwMode="auto">
          <a:xfrm>
            <a:off x="40370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1" name="Oval 44"/>
          <p:cNvSpPr>
            <a:spLocks noChangeArrowheads="1"/>
          </p:cNvSpPr>
          <p:nvPr/>
        </p:nvSpPr>
        <p:spPr bwMode="auto">
          <a:xfrm>
            <a:off x="44942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2" name="AutoShape 45"/>
          <p:cNvSpPr>
            <a:spLocks noChangeArrowheads="1"/>
          </p:cNvSpPr>
          <p:nvPr/>
        </p:nvSpPr>
        <p:spPr bwMode="auto">
          <a:xfrm>
            <a:off x="3960812"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3" name="Oval 46"/>
          <p:cNvSpPr>
            <a:spLocks noChangeArrowheads="1"/>
          </p:cNvSpPr>
          <p:nvPr/>
        </p:nvSpPr>
        <p:spPr bwMode="auto">
          <a:xfrm>
            <a:off x="44942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4" name="AutoShape 47"/>
          <p:cNvSpPr>
            <a:spLocks noChangeArrowheads="1"/>
          </p:cNvSpPr>
          <p:nvPr/>
        </p:nvSpPr>
        <p:spPr bwMode="auto">
          <a:xfrm>
            <a:off x="4418012" y="39624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 name="TextBox 49"/>
          <p:cNvSpPr txBox="1"/>
          <p:nvPr/>
        </p:nvSpPr>
        <p:spPr>
          <a:xfrm>
            <a:off x="5484812" y="5715000"/>
            <a:ext cx="4648200" cy="400110"/>
          </a:xfrm>
          <a:prstGeom prst="rect">
            <a:avLst/>
          </a:prstGeom>
          <a:solidFill>
            <a:srgbClr val="00B0F0"/>
          </a:solidFill>
        </p:spPr>
        <p:txBody>
          <a:bodyPr wrap="square" rtlCol="0">
            <a:spAutoFit/>
          </a:bodyPr>
          <a:lstStyle/>
          <a:p>
            <a:r>
              <a:rPr lang="en-US" sz="2000" dirty="0">
                <a:solidFill>
                  <a:schemeClr val="bg1"/>
                </a:solidFill>
              </a:rPr>
              <a:t>Assign value to unassigned variable</a:t>
            </a:r>
          </a:p>
        </p:txBody>
      </p:sp>
    </p:spTree>
    <p:extLst>
      <p:ext uri="{BB962C8B-B14F-4D97-AF65-F5344CB8AC3E}">
        <p14:creationId xmlns:p14="http://schemas.microsoft.com/office/powerpoint/2010/main" val="41628561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1388" y="76344"/>
            <a:ext cx="2028825" cy="167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8" name="Rectangle 2"/>
          <p:cNvSpPr>
            <a:spLocks noGrp="1" noChangeArrowheads="1"/>
          </p:cNvSpPr>
          <p:nvPr>
            <p:ph type="title"/>
          </p:nvPr>
        </p:nvSpPr>
        <p:spPr/>
        <p:txBody>
          <a:bodyPr/>
          <a:lstStyle/>
          <a:p>
            <a:r>
              <a:rPr lang="en-US" altLang="en-US" dirty="0"/>
              <a:t>Towards Constraint propagation</a:t>
            </a:r>
          </a:p>
        </p:txBody>
      </p:sp>
      <p:sp>
        <p:nvSpPr>
          <p:cNvPr id="52229" name="Rectangle 3"/>
          <p:cNvSpPr>
            <a:spLocks noGrp="1" noChangeArrowheads="1"/>
          </p:cNvSpPr>
          <p:nvPr>
            <p:ph type="body" idx="1"/>
          </p:nvPr>
        </p:nvSpPr>
        <p:spPr>
          <a:xfrm>
            <a:off x="737969" y="1474772"/>
            <a:ext cx="10512862" cy="5306884"/>
          </a:xfrm>
        </p:spPr>
        <p:txBody>
          <a:bodyPr>
            <a:normAutofit/>
          </a:bodyPr>
          <a:lstStyle/>
          <a:p>
            <a:r>
              <a:rPr lang="en-US" altLang="en-US" dirty="0">
                <a:solidFill>
                  <a:schemeClr val="accent2"/>
                </a:solidFill>
              </a:rPr>
              <a:t>Forward checking </a:t>
            </a:r>
            <a:r>
              <a:rPr lang="en-US" altLang="en-US" dirty="0"/>
              <a:t>propagates information from </a:t>
            </a:r>
            <a:r>
              <a:rPr lang="en-US" altLang="en-US" i="1" dirty="0"/>
              <a:t>assigned</a:t>
            </a:r>
            <a:r>
              <a:rPr lang="en-US" altLang="en-US" dirty="0"/>
              <a:t> to </a:t>
            </a:r>
            <a:r>
              <a:rPr lang="en-US" altLang="en-US" i="1" dirty="0"/>
              <a:t>unassigned</a:t>
            </a:r>
            <a:r>
              <a:rPr lang="en-US" altLang="en-US" dirty="0"/>
              <a:t> variables, but doesn't provide early detection for all failures:</a:t>
            </a:r>
            <a:endParaRPr lang="en-US" altLang="en-US" sz="1800" dirty="0"/>
          </a:p>
          <a:p>
            <a:endParaRPr lang="en-US" altLang="en-US" sz="1800" dirty="0"/>
          </a:p>
          <a:p>
            <a:endParaRPr lang="en-US" altLang="en-US" sz="1800" dirty="0"/>
          </a:p>
          <a:p>
            <a:endParaRPr lang="en-US" altLang="en-US" sz="1800" dirty="0"/>
          </a:p>
          <a:p>
            <a:endParaRPr lang="en-US" altLang="en-US" sz="1800" dirty="0"/>
          </a:p>
          <a:p>
            <a:pPr>
              <a:buFont typeface="Symbol" pitchFamily="18" charset="2"/>
              <a:buNone/>
            </a:pPr>
            <a:endParaRPr lang="en-US" altLang="en-US" sz="1800" dirty="0"/>
          </a:p>
          <a:p>
            <a:endParaRPr lang="en-US" altLang="en-US" sz="1800" dirty="0"/>
          </a:p>
          <a:p>
            <a:r>
              <a:rPr lang="en-US" altLang="en-US" dirty="0"/>
              <a:t>NT and SA cannot both be blue!</a:t>
            </a:r>
          </a:p>
          <a:p>
            <a:r>
              <a:rPr lang="en-US" altLang="en-US" dirty="0">
                <a:solidFill>
                  <a:schemeClr val="accent2"/>
                </a:solidFill>
              </a:rPr>
              <a:t>Constraint propagation</a:t>
            </a:r>
            <a:r>
              <a:rPr lang="en-US" altLang="en-US" dirty="0"/>
              <a:t> goes beyond forward checking &amp; repeatedly enforces constraints locally</a:t>
            </a:r>
          </a:p>
        </p:txBody>
      </p:sp>
      <p:pic>
        <p:nvPicPr>
          <p:cNvPr id="52230" name="Picture 4" descr="forward-checking-progress3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7413" y="2959682"/>
            <a:ext cx="513397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79290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0AA042-687D-C748-98AF-CA8E4006AB4A}"/>
              </a:ext>
            </a:extLst>
          </p:cNvPr>
          <p:cNvSpPr txBox="1">
            <a:spLocks noChangeArrowheads="1"/>
          </p:cNvSpPr>
          <p:nvPr/>
        </p:nvSpPr>
        <p:spPr>
          <a:xfrm>
            <a:off x="914162" y="2130426"/>
            <a:ext cx="10360501" cy="1470025"/>
          </a:xfrm>
          <a:prstGeom prst="rect">
            <a:avLst/>
          </a:prstGeom>
        </p:spPr>
        <p:txBody>
          <a:bodyPr>
            <a:norm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3399" b="1" i="0" u="none" strike="noStrike" cap="none">
                <a:solidFill>
                  <a:srgbClr val="350660"/>
                </a:solidFill>
                <a:latin typeface="Open Sans" panose="020B0606030504020204" pitchFamily="34" charset="0"/>
                <a:ea typeface="Open Sans" panose="020B0606030504020204" pitchFamily="34" charset="0"/>
                <a:cs typeface="Open Sans" panose="020B0606030504020204" pitchFamily="34" charset="0"/>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en-US" dirty="0"/>
              <a:t>Arc Consistency, </a:t>
            </a:r>
            <a:br>
              <a:rPr lang="en-US" altLang="en-US" dirty="0"/>
            </a:br>
            <a:r>
              <a:rPr lang="en-US" altLang="en-US" dirty="0"/>
              <a:t>Constraint Propagation &amp; AC-3</a:t>
            </a:r>
          </a:p>
        </p:txBody>
      </p:sp>
    </p:spTree>
    <p:extLst>
      <p:ext uri="{BB962C8B-B14F-4D97-AF65-F5344CB8AC3E}">
        <p14:creationId xmlns:p14="http://schemas.microsoft.com/office/powerpoint/2010/main" val="32405143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altLang="en-US" dirty="0"/>
              <a:t>Idea 3 </a:t>
            </a:r>
            <a:r>
              <a:rPr lang="en-US" altLang="en-US" i="1" dirty="0"/>
              <a:t>(big </a:t>
            </a:r>
            <a:r>
              <a:rPr lang="en-US" altLang="en-US" dirty="0"/>
              <a:t>idea)</a:t>
            </a:r>
            <a:r>
              <a:rPr lang="en-US" altLang="en-US" i="1" dirty="0"/>
              <a:t>:</a:t>
            </a:r>
            <a:r>
              <a:rPr lang="en-US" altLang="en-US" dirty="0"/>
              <a:t> </a:t>
            </a:r>
            <a:r>
              <a:rPr lang="en-US" altLang="en-US" i="1" dirty="0">
                <a:solidFill>
                  <a:srgbClr val="C00000"/>
                </a:solidFill>
              </a:rPr>
              <a:t>Inference</a:t>
            </a:r>
            <a:r>
              <a:rPr lang="en-US" altLang="en-US" dirty="0"/>
              <a:t> in CSPs </a:t>
            </a:r>
          </a:p>
        </p:txBody>
      </p:sp>
      <p:sp>
        <p:nvSpPr>
          <p:cNvPr id="53251" name="Content Placeholder 2"/>
          <p:cNvSpPr>
            <a:spLocks noGrp="1"/>
          </p:cNvSpPr>
          <p:nvPr>
            <p:ph type="body" idx="1"/>
          </p:nvPr>
        </p:nvSpPr>
        <p:spPr/>
        <p:txBody>
          <a:bodyPr>
            <a:normAutofit lnSpcReduction="10000"/>
          </a:bodyPr>
          <a:lstStyle/>
          <a:p>
            <a:r>
              <a:rPr lang="en-US" altLang="en-US" sz="2200" b="1" dirty="0"/>
              <a:t>CSP solvers combine search </a:t>
            </a:r>
            <a:r>
              <a:rPr lang="en-US" altLang="en-US" sz="2200" b="1" i="1" dirty="0"/>
              <a:t>and inference</a:t>
            </a:r>
          </a:p>
          <a:p>
            <a:pPr lvl="1"/>
            <a:r>
              <a:rPr lang="en-US" altLang="en-US" dirty="0"/>
              <a:t>Search </a:t>
            </a:r>
          </a:p>
          <a:p>
            <a:pPr lvl="2"/>
            <a:r>
              <a:rPr lang="en-US" altLang="en-US" dirty="0"/>
              <a:t>assigning a value to a variable</a:t>
            </a:r>
          </a:p>
          <a:p>
            <a:pPr lvl="1"/>
            <a:r>
              <a:rPr lang="en-US" altLang="en-US" i="1" dirty="0">
                <a:solidFill>
                  <a:srgbClr val="0000FF"/>
                </a:solidFill>
                <a:effectLst>
                  <a:outerShdw blurRad="38100" dist="38100" dir="2700000" algn="tl">
                    <a:srgbClr val="000000">
                      <a:alpha val="43137"/>
                    </a:srgbClr>
                  </a:outerShdw>
                </a:effectLst>
              </a:rPr>
              <a:t>Constraint propagation (inference)</a:t>
            </a:r>
          </a:p>
          <a:p>
            <a:pPr lvl="2"/>
            <a:r>
              <a:rPr lang="en-US" altLang="en-US" dirty="0"/>
              <a:t>Eliminates possible values for a variable </a:t>
            </a:r>
            <a:br>
              <a:rPr lang="en-US" altLang="en-US" dirty="0"/>
            </a:br>
            <a:r>
              <a:rPr lang="en-US" altLang="en-US" dirty="0"/>
              <a:t>if the value would violate </a:t>
            </a:r>
            <a:r>
              <a:rPr lang="en-US" altLang="en-US" dirty="0">
                <a:solidFill>
                  <a:srgbClr val="0000FF"/>
                </a:solidFill>
              </a:rPr>
              <a:t>local consistency</a:t>
            </a:r>
          </a:p>
          <a:p>
            <a:pPr lvl="1"/>
            <a:r>
              <a:rPr lang="en-US" altLang="en-US" i="1" dirty="0"/>
              <a:t>Can do inference first, or intertwine it with search</a:t>
            </a:r>
          </a:p>
          <a:p>
            <a:pPr lvl="2"/>
            <a:r>
              <a:rPr lang="en-US" altLang="en-US" dirty="0"/>
              <a:t>You’ll investigate this in the Sudoku homework</a:t>
            </a:r>
          </a:p>
          <a:p>
            <a:r>
              <a:rPr lang="en-US" altLang="en-US" sz="2200" b="1" dirty="0"/>
              <a:t>Local consistency</a:t>
            </a:r>
          </a:p>
          <a:p>
            <a:pPr lvl="1"/>
            <a:r>
              <a:rPr lang="en-US" altLang="en-US" dirty="0">
                <a:solidFill>
                  <a:srgbClr val="0000FF"/>
                </a:solidFill>
              </a:rPr>
              <a:t>Node consistency</a:t>
            </a:r>
            <a:r>
              <a:rPr lang="en-US" altLang="en-US" dirty="0"/>
              <a:t>: satisfies unary constraints</a:t>
            </a:r>
          </a:p>
          <a:p>
            <a:pPr lvl="2"/>
            <a:r>
              <a:rPr lang="en-US" altLang="en-US" dirty="0"/>
              <a:t>This is trivial!</a:t>
            </a:r>
          </a:p>
          <a:p>
            <a:pPr lvl="1"/>
            <a:r>
              <a:rPr lang="en-US" altLang="en-US" i="1" dirty="0">
                <a:solidFill>
                  <a:srgbClr val="0000FF"/>
                </a:solidFill>
                <a:effectLst>
                  <a:outerShdw blurRad="38100" dist="38100" dir="2700000" algn="tl">
                    <a:srgbClr val="000000">
                      <a:alpha val="43137"/>
                    </a:srgbClr>
                  </a:outerShdw>
                </a:effectLst>
              </a:rPr>
              <a:t>Arc consistency</a:t>
            </a:r>
            <a:r>
              <a:rPr lang="en-US" altLang="en-US" dirty="0"/>
              <a:t>: satisfies binary constraints</a:t>
            </a:r>
          </a:p>
          <a:p>
            <a:pPr lvl="2"/>
            <a:r>
              <a:rPr lang="en-US" altLang="en-US" i="1" dirty="0"/>
              <a:t>(X</a:t>
            </a:r>
            <a:r>
              <a:rPr lang="en-US" altLang="en-US" i="1" baseline="-25000" dirty="0"/>
              <a:t>i</a:t>
            </a:r>
            <a:r>
              <a:rPr lang="en-US" altLang="en-US" dirty="0"/>
              <a:t> is arc-consistent w.r.t. </a:t>
            </a:r>
            <a:r>
              <a:rPr lang="en-US" altLang="en-US" i="1" dirty="0" err="1"/>
              <a:t>X</a:t>
            </a:r>
            <a:r>
              <a:rPr lang="en-US" altLang="en-US" i="1" baseline="-25000" dirty="0" err="1"/>
              <a:t>j</a:t>
            </a:r>
            <a:r>
              <a:rPr lang="en-US" altLang="en-US" dirty="0"/>
              <a:t> if for every value </a:t>
            </a:r>
            <a:r>
              <a:rPr lang="en-US" altLang="en-US" i="1" dirty="0"/>
              <a:t>v </a:t>
            </a:r>
            <a:r>
              <a:rPr lang="en-US" altLang="en-US" dirty="0"/>
              <a:t>in </a:t>
            </a:r>
            <a:r>
              <a:rPr lang="en-US" altLang="en-US" i="1" dirty="0"/>
              <a:t>D</a:t>
            </a:r>
            <a:r>
              <a:rPr lang="en-US" altLang="en-US" i="1" baseline="-25000" dirty="0"/>
              <a:t>i</a:t>
            </a:r>
            <a:r>
              <a:rPr lang="en-US" altLang="en-US" i="1" dirty="0"/>
              <a:t>, </a:t>
            </a:r>
            <a:r>
              <a:rPr lang="en-US" altLang="en-US" dirty="0"/>
              <a:t>there is some value </a:t>
            </a:r>
            <a:r>
              <a:rPr lang="en-US" altLang="en-US" i="1" dirty="0"/>
              <a:t>w</a:t>
            </a:r>
            <a:r>
              <a:rPr lang="en-US" altLang="en-US" dirty="0"/>
              <a:t> in </a:t>
            </a:r>
            <a:r>
              <a:rPr lang="en-US" altLang="en-US" i="1" dirty="0" err="1"/>
              <a:t>D</a:t>
            </a:r>
            <a:r>
              <a:rPr lang="en-US" altLang="en-US" i="1" baseline="-25000" dirty="0" err="1"/>
              <a:t>j</a:t>
            </a:r>
            <a:r>
              <a:rPr lang="en-US" altLang="en-US" dirty="0"/>
              <a:t> that satisfies the binary constraint on the arc between </a:t>
            </a:r>
            <a:r>
              <a:rPr lang="en-US" altLang="en-US" i="1" dirty="0"/>
              <a:t>X</a:t>
            </a:r>
            <a:r>
              <a:rPr lang="en-US" altLang="en-US" i="1" baseline="-25000" dirty="0"/>
              <a:t>i</a:t>
            </a:r>
            <a:r>
              <a:rPr lang="en-US" altLang="en-US" i="1" dirty="0"/>
              <a:t> and </a:t>
            </a:r>
            <a:r>
              <a:rPr lang="en-US" altLang="en-US" i="1" dirty="0" err="1"/>
              <a:t>X</a:t>
            </a:r>
            <a:r>
              <a:rPr lang="en-US" altLang="en-US" i="1" baseline="-25000" dirty="0" err="1"/>
              <a:t>j</a:t>
            </a:r>
            <a:r>
              <a:rPr lang="en-US" altLang="en-US" dirty="0"/>
              <a:t>)</a:t>
            </a:r>
          </a:p>
          <a:p>
            <a:endParaRPr lang="en-US" altLang="en-US" dirty="0"/>
          </a:p>
        </p:txBody>
      </p:sp>
    </p:spTree>
    <p:extLst>
      <p:ext uri="{BB962C8B-B14F-4D97-AF65-F5344CB8AC3E}">
        <p14:creationId xmlns:p14="http://schemas.microsoft.com/office/powerpoint/2010/main" val="5365017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1"/>
          <p:cNvGrpSpPr>
            <a:grpSpLocks/>
          </p:cNvGrpSpPr>
          <p:nvPr/>
        </p:nvGrpSpPr>
        <p:grpSpPr bwMode="auto">
          <a:xfrm>
            <a:off x="7275512" y="2267531"/>
            <a:ext cx="3276600" cy="2809875"/>
            <a:chOff x="5582602" y="2362292"/>
            <a:chExt cx="3276600" cy="2809875"/>
          </a:xfrm>
        </p:grpSpPr>
        <p:pic>
          <p:nvPicPr>
            <p:cNvPr id="20488" name="Picture 5"/>
            <p:cNvPicPr>
              <a:picLocks noChangeAspect="1" noChangeArrowheads="1"/>
            </p:cNvPicPr>
            <p:nvPr/>
          </p:nvPicPr>
          <p:blipFill>
            <a:blip r:embed="rId3">
              <a:extLst>
                <a:ext uri="{28A0092B-C50C-407E-A947-70E740481C1C}">
                  <a14:useLocalDpi xmlns:a14="http://schemas.microsoft.com/office/drawing/2010/main" val="0"/>
                </a:ext>
              </a:extLst>
            </a:blip>
            <a:srcRect l="10001" t="13994" r="3999"/>
            <a:stretch>
              <a:fillRect/>
            </a:stretch>
          </p:blipFill>
          <p:spPr bwMode="auto">
            <a:xfrm>
              <a:off x="5582602" y="2362292"/>
              <a:ext cx="3276600"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9" name="Text Box 7"/>
            <p:cNvSpPr txBox="1">
              <a:spLocks noChangeArrowheads="1"/>
            </p:cNvSpPr>
            <p:nvPr/>
          </p:nvSpPr>
          <p:spPr bwMode="auto">
            <a:xfrm rot="-1760480">
              <a:off x="5942914" y="2686587"/>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WA </a:t>
              </a:r>
              <a:r>
                <a:rPr lang="en-US" altLang="en-US" sz="1200" b="0" i="1">
                  <a:sym typeface="Symbol" pitchFamily="18" charset="2"/>
                </a:rPr>
                <a:t> NT</a:t>
              </a:r>
            </a:p>
          </p:txBody>
        </p:sp>
        <p:sp>
          <p:nvSpPr>
            <p:cNvPr id="20490" name="Text Box 8"/>
            <p:cNvSpPr txBox="1">
              <a:spLocks noChangeArrowheads="1"/>
            </p:cNvSpPr>
            <p:nvPr/>
          </p:nvSpPr>
          <p:spPr bwMode="auto">
            <a:xfrm rot="1474959">
              <a:off x="6019114" y="3524787"/>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WA </a:t>
              </a:r>
              <a:r>
                <a:rPr lang="en-US" altLang="en-US" sz="1200" b="0" i="1">
                  <a:sym typeface="Symbol" pitchFamily="18" charset="2"/>
                </a:rPr>
                <a:t> SA</a:t>
              </a:r>
            </a:p>
          </p:txBody>
        </p:sp>
        <p:sp>
          <p:nvSpPr>
            <p:cNvPr id="20491" name="Text Box 10"/>
            <p:cNvSpPr txBox="1">
              <a:spLocks noChangeArrowheads="1"/>
            </p:cNvSpPr>
            <p:nvPr/>
          </p:nvSpPr>
          <p:spPr bwMode="auto">
            <a:xfrm rot="4957574">
              <a:off x="6842233" y="3158868"/>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NT </a:t>
              </a:r>
              <a:r>
                <a:rPr lang="en-US" altLang="en-US" sz="1200" b="0" i="1">
                  <a:sym typeface="Symbol" pitchFamily="18" charset="2"/>
                </a:rPr>
                <a:t> SA</a:t>
              </a:r>
            </a:p>
          </p:txBody>
        </p:sp>
        <p:sp>
          <p:nvSpPr>
            <p:cNvPr id="20492" name="Text Box 12"/>
            <p:cNvSpPr txBox="1">
              <a:spLocks noChangeArrowheads="1"/>
            </p:cNvSpPr>
            <p:nvPr/>
          </p:nvSpPr>
          <p:spPr bwMode="auto">
            <a:xfrm rot="632895">
              <a:off x="7238314" y="2610387"/>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NT </a:t>
              </a:r>
              <a:r>
                <a:rPr lang="en-US" altLang="en-US" sz="1200" b="0" i="1">
                  <a:sym typeface="Symbol" pitchFamily="18" charset="2"/>
                </a:rPr>
                <a:t> Q</a:t>
              </a:r>
            </a:p>
          </p:txBody>
        </p:sp>
      </p:grpSp>
      <p:sp>
        <p:nvSpPr>
          <p:cNvPr id="20485" name="Rectangle 2"/>
          <p:cNvSpPr>
            <a:spLocks noGrp="1" noChangeArrowheads="1"/>
          </p:cNvSpPr>
          <p:nvPr>
            <p:ph type="title"/>
          </p:nvPr>
        </p:nvSpPr>
        <p:spPr/>
        <p:txBody>
          <a:bodyPr>
            <a:noAutofit/>
          </a:bodyPr>
          <a:lstStyle/>
          <a:p>
            <a:r>
              <a:rPr lang="en-US" altLang="en-US" sz="3400" dirty="0"/>
              <a:t>CSP Representations</a:t>
            </a:r>
          </a:p>
        </p:txBody>
      </p:sp>
      <p:sp>
        <p:nvSpPr>
          <p:cNvPr id="20486" name="Rectangle 3"/>
          <p:cNvSpPr>
            <a:spLocks noGrp="1" noChangeArrowheads="1"/>
          </p:cNvSpPr>
          <p:nvPr>
            <p:ph type="body" idx="1"/>
          </p:nvPr>
        </p:nvSpPr>
        <p:spPr/>
        <p:txBody>
          <a:bodyPr>
            <a:normAutofit/>
          </a:bodyPr>
          <a:lstStyle/>
          <a:p>
            <a:pPr>
              <a:lnSpc>
                <a:spcPct val="90000"/>
              </a:lnSpc>
            </a:pPr>
            <a:r>
              <a:rPr lang="en-US" altLang="en-US" sz="2800" b="1" i="1" dirty="0">
                <a:solidFill>
                  <a:schemeClr val="accent2"/>
                </a:solidFill>
              </a:rPr>
              <a:t>Constraint graph: </a:t>
            </a:r>
          </a:p>
          <a:p>
            <a:pPr lvl="1">
              <a:lnSpc>
                <a:spcPct val="90000"/>
              </a:lnSpc>
            </a:pPr>
            <a:r>
              <a:rPr lang="en-US" altLang="en-US" sz="2800" i="1" dirty="0">
                <a:solidFill>
                  <a:schemeClr val="accent2"/>
                </a:solidFill>
              </a:rPr>
              <a:t>nodes </a:t>
            </a:r>
            <a:r>
              <a:rPr lang="en-US" altLang="en-US" sz="2800" dirty="0"/>
              <a:t>are variables</a:t>
            </a:r>
          </a:p>
          <a:p>
            <a:pPr lvl="1">
              <a:lnSpc>
                <a:spcPct val="90000"/>
              </a:lnSpc>
            </a:pPr>
            <a:r>
              <a:rPr lang="en-US" altLang="en-US" sz="2800" i="1" dirty="0">
                <a:solidFill>
                  <a:srgbClr val="FF0000"/>
                </a:solidFill>
              </a:rPr>
              <a:t>edges are constraints</a:t>
            </a:r>
          </a:p>
          <a:p>
            <a:pPr marL="0" indent="0">
              <a:buNone/>
            </a:pPr>
            <a:endParaRPr lang="en-US" altLang="en-US" sz="3200" b="1" dirty="0"/>
          </a:p>
          <a:p>
            <a:pPr>
              <a:lnSpc>
                <a:spcPct val="90000"/>
              </a:lnSpc>
            </a:pPr>
            <a:endParaRPr lang="en-US" altLang="en-US" sz="3600" b="1" dirty="0"/>
          </a:p>
          <a:p>
            <a:pPr>
              <a:lnSpc>
                <a:spcPct val="90000"/>
              </a:lnSpc>
            </a:pPr>
            <a:endParaRPr lang="en-US" altLang="en-US" sz="3200" b="1" dirty="0"/>
          </a:p>
        </p:txBody>
      </p:sp>
      <p:pic>
        <p:nvPicPr>
          <p:cNvPr id="20487"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0587" y="592913"/>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54599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2"/>
          <p:cNvSpPr>
            <a:spLocks noGrp="1" noChangeArrowheads="1"/>
          </p:cNvSpPr>
          <p:nvPr>
            <p:ph type="title"/>
          </p:nvPr>
        </p:nvSpPr>
        <p:spPr/>
        <p:txBody>
          <a:bodyPr>
            <a:normAutofit/>
          </a:bodyPr>
          <a:lstStyle/>
          <a:p>
            <a:r>
              <a:rPr lang="en-US" altLang="en-US" dirty="0"/>
              <a:t>Edges to Arcs: From Constraint Graph to Directed Graph</a:t>
            </a:r>
            <a:endParaRPr lang="en-US" altLang="en-US" i="1" dirty="0"/>
          </a:p>
        </p:txBody>
      </p:sp>
      <p:sp>
        <p:nvSpPr>
          <p:cNvPr id="48133" name="Rectangle 3"/>
          <p:cNvSpPr>
            <a:spLocks noGrp="1" noChangeArrowheads="1"/>
          </p:cNvSpPr>
          <p:nvPr>
            <p:ph type="body" idx="1"/>
          </p:nvPr>
        </p:nvSpPr>
        <p:spPr/>
        <p:txBody>
          <a:bodyPr>
            <a:normAutofit/>
          </a:bodyPr>
          <a:lstStyle/>
          <a:p>
            <a:r>
              <a:rPr lang="en-US" altLang="en-US" b="1" dirty="0">
                <a:solidFill>
                  <a:srgbClr val="000000"/>
                </a:solidFill>
              </a:rPr>
              <a:t>Given a pair of nodes </a:t>
            </a:r>
            <a:r>
              <a:rPr lang="en-US" altLang="en-US" b="1" i="1" dirty="0">
                <a:solidFill>
                  <a:srgbClr val="000000"/>
                </a:solidFill>
                <a:latin typeface="Times New Roman" panose="02020603050405020304" pitchFamily="18" charset="0"/>
                <a:cs typeface="Times New Roman" panose="02020603050405020304" pitchFamily="18" charset="0"/>
              </a:rPr>
              <a:t>X</a:t>
            </a:r>
            <a:r>
              <a:rPr lang="en-US" altLang="en-US" b="1" i="1" baseline="-25000" dirty="0">
                <a:solidFill>
                  <a:srgbClr val="000000"/>
                </a:solidFill>
                <a:latin typeface="Times New Roman" panose="02020603050405020304" pitchFamily="18" charset="0"/>
                <a:cs typeface="Times New Roman" panose="02020603050405020304" pitchFamily="18" charset="0"/>
              </a:rPr>
              <a:t>i  </a:t>
            </a:r>
            <a:r>
              <a:rPr lang="en-US" altLang="en-US" b="1" dirty="0">
                <a:solidFill>
                  <a:srgbClr val="000000"/>
                </a:solidFill>
                <a:cs typeface="Times New Roman" panose="02020603050405020304" pitchFamily="18" charset="0"/>
              </a:rPr>
              <a:t>and</a:t>
            </a:r>
            <a:r>
              <a:rPr lang="en-US" altLang="en-US" b="1" dirty="0">
                <a:solidFill>
                  <a:srgbClr val="000000"/>
                </a:solidFill>
              </a:rPr>
              <a:t> </a:t>
            </a:r>
            <a:r>
              <a:rPr lang="en-US" altLang="en-US" b="1" i="1" dirty="0" err="1">
                <a:solidFill>
                  <a:srgbClr val="000000"/>
                </a:solidFill>
                <a:latin typeface="Times New Roman" panose="02020603050405020304" pitchFamily="18" charset="0"/>
                <a:cs typeface="Times New Roman" panose="02020603050405020304" pitchFamily="18" charset="0"/>
              </a:rPr>
              <a:t>X</a:t>
            </a:r>
            <a:r>
              <a:rPr lang="en-US" altLang="en-US" b="1" i="1" baseline="-25000" dirty="0" err="1">
                <a:solidFill>
                  <a:srgbClr val="000000"/>
                </a:solidFill>
                <a:latin typeface="Times New Roman" panose="02020603050405020304" pitchFamily="18" charset="0"/>
                <a:cs typeface="Times New Roman" panose="02020603050405020304" pitchFamily="18" charset="0"/>
              </a:rPr>
              <a:t>j</a:t>
            </a:r>
            <a:r>
              <a:rPr lang="en-US" altLang="en-US" b="1" i="1" baseline="-25000" dirty="0">
                <a:solidFill>
                  <a:srgbClr val="000000"/>
                </a:solidFill>
                <a:latin typeface="Times New Roman" panose="02020603050405020304" pitchFamily="18" charset="0"/>
                <a:cs typeface="Times New Roman" panose="02020603050405020304" pitchFamily="18" charset="0"/>
              </a:rPr>
              <a:t> </a:t>
            </a:r>
            <a:r>
              <a:rPr lang="en-US" altLang="en-US" b="1" i="1" baseline="-25000" dirty="0">
                <a:solidFill>
                  <a:srgbClr val="3333CC"/>
                </a:solidFill>
                <a:latin typeface="Times New Roman" panose="02020603050405020304" pitchFamily="18" charset="0"/>
                <a:cs typeface="Times New Roman" panose="02020603050405020304" pitchFamily="18" charset="0"/>
              </a:rPr>
              <a:t> </a:t>
            </a:r>
            <a:r>
              <a:rPr lang="en-US" altLang="en-US" b="1" dirty="0">
                <a:solidFill>
                  <a:srgbClr val="000000"/>
                </a:solidFill>
              </a:rPr>
              <a:t>connected by a constraint </a:t>
            </a:r>
            <a:r>
              <a:rPr lang="en-US" altLang="en-US" b="1" i="1" dirty="0">
                <a:solidFill>
                  <a:srgbClr val="C00000"/>
                </a:solidFill>
              </a:rPr>
              <a:t>edge</a:t>
            </a:r>
            <a:r>
              <a:rPr lang="en-US" altLang="en-US" b="1" dirty="0">
                <a:solidFill>
                  <a:srgbClr val="000000"/>
                </a:solidFill>
              </a:rPr>
              <a:t>, we represent this not by a single undirected edge, but a </a:t>
            </a:r>
            <a:r>
              <a:rPr lang="en-US" altLang="en-US" b="1" i="1" dirty="0">
                <a:solidFill>
                  <a:srgbClr val="C00000"/>
                </a:solidFill>
              </a:rPr>
              <a:t>pair</a:t>
            </a:r>
            <a:r>
              <a:rPr lang="en-US" altLang="en-US" b="1" i="1" dirty="0">
                <a:solidFill>
                  <a:srgbClr val="000000"/>
                </a:solidFill>
              </a:rPr>
              <a:t> of </a:t>
            </a:r>
            <a:r>
              <a:rPr lang="en-US" altLang="en-US" b="1" i="1" dirty="0">
                <a:solidFill>
                  <a:srgbClr val="C00000"/>
                </a:solidFill>
              </a:rPr>
              <a:t>directed arcs</a:t>
            </a:r>
            <a:r>
              <a:rPr lang="en-US" altLang="en-US" b="1" dirty="0">
                <a:solidFill>
                  <a:srgbClr val="000000"/>
                </a:solidFill>
              </a:rPr>
              <a:t>.</a:t>
            </a:r>
          </a:p>
          <a:p>
            <a:pPr lvl="1"/>
            <a:r>
              <a:rPr lang="en-US" altLang="en-US" b="1" dirty="0"/>
              <a:t>For a connected pair of nodes </a:t>
            </a:r>
            <a:r>
              <a:rPr lang="en-US" altLang="en-US" b="1" i="1" dirty="0">
                <a:solidFill>
                  <a:srgbClr val="000000"/>
                </a:solidFill>
                <a:latin typeface="Times New Roman" panose="02020603050405020304" pitchFamily="18" charset="0"/>
                <a:cs typeface="Times New Roman" panose="02020603050405020304" pitchFamily="18" charset="0"/>
              </a:rPr>
              <a:t>X</a:t>
            </a:r>
            <a:r>
              <a:rPr lang="en-US" altLang="en-US" b="1" i="1" baseline="-25000" dirty="0">
                <a:solidFill>
                  <a:srgbClr val="000000"/>
                </a:solidFill>
                <a:latin typeface="Times New Roman" panose="02020603050405020304" pitchFamily="18" charset="0"/>
                <a:cs typeface="Times New Roman" panose="02020603050405020304" pitchFamily="18" charset="0"/>
              </a:rPr>
              <a:t>i</a:t>
            </a:r>
            <a:r>
              <a:rPr lang="en-US" altLang="en-US" b="1" i="1" dirty="0"/>
              <a:t> </a:t>
            </a:r>
            <a:r>
              <a:rPr lang="en-US" altLang="en-US" b="1" dirty="0"/>
              <a:t>and </a:t>
            </a:r>
            <a:r>
              <a:rPr lang="en-US" altLang="en-US" b="1" i="1" dirty="0" err="1">
                <a:solidFill>
                  <a:srgbClr val="000000"/>
                </a:solidFill>
                <a:latin typeface="Times New Roman" panose="02020603050405020304" pitchFamily="18" charset="0"/>
                <a:cs typeface="Times New Roman" panose="02020603050405020304" pitchFamily="18" charset="0"/>
              </a:rPr>
              <a:t>X</a:t>
            </a:r>
            <a:r>
              <a:rPr lang="en-US" altLang="en-US" b="1" i="1" baseline="-25000" dirty="0" err="1">
                <a:solidFill>
                  <a:srgbClr val="000000"/>
                </a:solidFill>
                <a:latin typeface="Times New Roman" panose="02020603050405020304" pitchFamily="18" charset="0"/>
                <a:cs typeface="Times New Roman" panose="02020603050405020304" pitchFamily="18" charset="0"/>
              </a:rPr>
              <a:t>j</a:t>
            </a:r>
            <a:r>
              <a:rPr lang="en-US" altLang="en-US" b="1" i="1" baseline="-25000" dirty="0">
                <a:solidFill>
                  <a:srgbClr val="000000"/>
                </a:solidFill>
                <a:latin typeface="Times New Roman" panose="02020603050405020304" pitchFamily="18" charset="0"/>
                <a:cs typeface="Times New Roman" panose="02020603050405020304" pitchFamily="18" charset="0"/>
              </a:rPr>
              <a:t> </a:t>
            </a:r>
            <a:r>
              <a:rPr lang="en-US" altLang="en-US" b="1" dirty="0"/>
              <a:t>, there are </a:t>
            </a:r>
            <a:r>
              <a:rPr lang="en-US" altLang="en-US" b="1" i="1" dirty="0">
                <a:solidFill>
                  <a:schemeClr val="accent2"/>
                </a:solidFill>
              </a:rPr>
              <a:t>two </a:t>
            </a:r>
            <a:r>
              <a:rPr lang="en-US" altLang="en-US" b="1" dirty="0"/>
              <a:t>arcs that connect them: </a:t>
            </a:r>
            <a:r>
              <a:rPr lang="en-US" altLang="en-US" b="1" i="1" dirty="0">
                <a:solidFill>
                  <a:schemeClr val="accent2"/>
                </a:solidFill>
              </a:rPr>
              <a:t>(</a:t>
            </a:r>
            <a:r>
              <a:rPr lang="en-US" altLang="en-US" b="1" i="1" dirty="0" err="1">
                <a:solidFill>
                  <a:schemeClr val="accent2"/>
                </a:solidFill>
              </a:rPr>
              <a:t>i,j</a:t>
            </a:r>
            <a:r>
              <a:rPr lang="en-US" altLang="en-US" b="1" i="1" dirty="0">
                <a:solidFill>
                  <a:schemeClr val="accent2"/>
                </a:solidFill>
              </a:rPr>
              <a:t>) </a:t>
            </a:r>
            <a:r>
              <a:rPr lang="en-US" altLang="en-US" b="1" dirty="0"/>
              <a:t>and </a:t>
            </a:r>
            <a:r>
              <a:rPr lang="en-US" altLang="en-US" b="1" i="1" dirty="0">
                <a:solidFill>
                  <a:schemeClr val="accent2"/>
                </a:solidFill>
              </a:rPr>
              <a:t>(</a:t>
            </a:r>
            <a:r>
              <a:rPr lang="en-US" altLang="en-US" b="1" i="1" dirty="0" err="1">
                <a:solidFill>
                  <a:schemeClr val="accent2"/>
                </a:solidFill>
              </a:rPr>
              <a:t>j,i</a:t>
            </a:r>
            <a:r>
              <a:rPr lang="en-US" altLang="en-US" b="1" i="1" dirty="0">
                <a:solidFill>
                  <a:schemeClr val="accent2"/>
                </a:solidFill>
              </a:rPr>
              <a:t>).</a:t>
            </a:r>
            <a:endParaRPr lang="en-US" altLang="en-US" b="1" i="1" dirty="0"/>
          </a:p>
          <a:p>
            <a:endParaRPr lang="en-US" altLang="en-US" b="1" dirty="0"/>
          </a:p>
          <a:p>
            <a:pPr>
              <a:buFont typeface="Symbol" pitchFamily="18" charset="2"/>
              <a:buNone/>
            </a:pPr>
            <a:endParaRPr lang="en-US" altLang="en-US" b="1" dirty="0"/>
          </a:p>
        </p:txBody>
      </p:sp>
      <p:grpSp>
        <p:nvGrpSpPr>
          <p:cNvPr id="45" name="Group 15">
            <a:extLst>
              <a:ext uri="{FF2B5EF4-FFF2-40B4-BE49-F238E27FC236}">
                <a16:creationId xmlns:a16="http://schemas.microsoft.com/office/drawing/2014/main" id="{A49DB5D9-FA29-1741-9040-CD6DCC461278}"/>
              </a:ext>
            </a:extLst>
          </p:cNvPr>
          <p:cNvGrpSpPr>
            <a:grpSpLocks/>
          </p:cNvGrpSpPr>
          <p:nvPr/>
        </p:nvGrpSpPr>
        <p:grpSpPr bwMode="auto">
          <a:xfrm>
            <a:off x="6300677" y="3552552"/>
            <a:ext cx="3352800" cy="2560638"/>
            <a:chOff x="1824" y="2304"/>
            <a:chExt cx="2112" cy="1613"/>
          </a:xfrm>
        </p:grpSpPr>
        <p:grpSp>
          <p:nvGrpSpPr>
            <p:cNvPr id="46" name="Group 9">
              <a:extLst>
                <a:ext uri="{FF2B5EF4-FFF2-40B4-BE49-F238E27FC236}">
                  <a16:creationId xmlns:a16="http://schemas.microsoft.com/office/drawing/2014/main" id="{B9322232-F205-C242-B2A7-9D4BF0F164D3}"/>
                </a:ext>
              </a:extLst>
            </p:cNvPr>
            <p:cNvGrpSpPr>
              <a:grpSpLocks/>
            </p:cNvGrpSpPr>
            <p:nvPr/>
          </p:nvGrpSpPr>
          <p:grpSpPr bwMode="auto">
            <a:xfrm>
              <a:off x="1824" y="2880"/>
              <a:ext cx="2112" cy="576"/>
              <a:chOff x="1056" y="2592"/>
              <a:chExt cx="2112" cy="576"/>
            </a:xfrm>
          </p:grpSpPr>
          <p:sp>
            <p:nvSpPr>
              <p:cNvPr id="51" name="Oval 5">
                <a:extLst>
                  <a:ext uri="{FF2B5EF4-FFF2-40B4-BE49-F238E27FC236}">
                    <a16:creationId xmlns:a16="http://schemas.microsoft.com/office/drawing/2014/main" id="{0BBA5DC6-6BA1-0E41-BE5B-02EA4E470B2E}"/>
                  </a:ext>
                </a:extLst>
              </p:cNvPr>
              <p:cNvSpPr>
                <a:spLocks noChangeArrowheads="1"/>
              </p:cNvSpPr>
              <p:nvPr/>
            </p:nvSpPr>
            <p:spPr bwMode="auto">
              <a:xfrm>
                <a:off x="1056" y="2592"/>
                <a:ext cx="576" cy="576"/>
              </a:xfrm>
              <a:prstGeom prst="ellipse">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52" name="Oval 6">
                <a:extLst>
                  <a:ext uri="{FF2B5EF4-FFF2-40B4-BE49-F238E27FC236}">
                    <a16:creationId xmlns:a16="http://schemas.microsoft.com/office/drawing/2014/main" id="{E34BF84C-3210-BB41-9FFE-93DBFF8913A1}"/>
                  </a:ext>
                </a:extLst>
              </p:cNvPr>
              <p:cNvSpPr>
                <a:spLocks noChangeArrowheads="1"/>
              </p:cNvSpPr>
              <p:nvPr/>
            </p:nvSpPr>
            <p:spPr bwMode="auto">
              <a:xfrm>
                <a:off x="2592" y="2592"/>
                <a:ext cx="576" cy="576"/>
              </a:xfrm>
              <a:prstGeom prst="ellipse">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cxnSp>
            <p:nvCxnSpPr>
              <p:cNvPr id="53" name="AutoShape 7">
                <a:extLst>
                  <a:ext uri="{FF2B5EF4-FFF2-40B4-BE49-F238E27FC236}">
                    <a16:creationId xmlns:a16="http://schemas.microsoft.com/office/drawing/2014/main" id="{EB214645-9520-7C4C-8751-C1DCA42D1EE9}"/>
                  </a:ext>
                </a:extLst>
              </p:cNvPr>
              <p:cNvCxnSpPr>
                <a:cxnSpLocks noChangeShapeType="1"/>
                <a:stCxn id="51" idx="7"/>
                <a:endCxn id="52" idx="1"/>
              </p:cNvCxnSpPr>
              <p:nvPr/>
            </p:nvCxnSpPr>
            <p:spPr bwMode="auto">
              <a:xfrm rot="5400000" flipV="1">
                <a:off x="2111" y="2113"/>
                <a:ext cx="1" cy="1128"/>
              </a:xfrm>
              <a:prstGeom prst="curvedConnector3">
                <a:avLst>
                  <a:gd name="adj1" fmla="val -22800009"/>
                </a:avLst>
              </a:prstGeom>
              <a:noFill/>
              <a:ln w="22225">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54" name="AutoShape 8">
                <a:extLst>
                  <a:ext uri="{FF2B5EF4-FFF2-40B4-BE49-F238E27FC236}">
                    <a16:creationId xmlns:a16="http://schemas.microsoft.com/office/drawing/2014/main" id="{0E192736-C7E5-8244-889A-E95637591831}"/>
                  </a:ext>
                </a:extLst>
              </p:cNvPr>
              <p:cNvCxnSpPr>
                <a:cxnSpLocks noChangeShapeType="1"/>
                <a:stCxn id="52" idx="3"/>
                <a:endCxn id="51" idx="5"/>
              </p:cNvCxnSpPr>
              <p:nvPr/>
            </p:nvCxnSpPr>
            <p:spPr bwMode="auto">
              <a:xfrm rot="5400000">
                <a:off x="2111" y="2521"/>
                <a:ext cx="1" cy="1128"/>
              </a:xfrm>
              <a:prstGeom prst="curvedConnector3">
                <a:avLst>
                  <a:gd name="adj1" fmla="val 22800009"/>
                </a:avLst>
              </a:prstGeom>
              <a:noFill/>
              <a:ln w="22225">
                <a:solidFill>
                  <a:srgbClr val="000000"/>
                </a:solidFill>
                <a:miter lim="800000"/>
                <a:headEnd/>
                <a:tailEnd type="triangle" w="med" len="med"/>
              </a:ln>
              <a:extLst>
                <a:ext uri="{909E8E84-426E-40DD-AFC4-6F175D3DCCD1}">
                  <a14:hiddenFill xmlns:a14="http://schemas.microsoft.com/office/drawing/2010/main">
                    <a:noFill/>
                  </a14:hiddenFill>
                </a:ext>
              </a:extLst>
            </p:spPr>
          </p:cxnSp>
        </p:grpSp>
        <p:sp>
          <p:nvSpPr>
            <p:cNvPr id="47" name="Text Box 10">
              <a:extLst>
                <a:ext uri="{FF2B5EF4-FFF2-40B4-BE49-F238E27FC236}">
                  <a16:creationId xmlns:a16="http://schemas.microsoft.com/office/drawing/2014/main" id="{BA818CF2-2DF0-7D4E-A835-183ACF19E532}"/>
                </a:ext>
              </a:extLst>
            </p:cNvPr>
            <p:cNvSpPr txBox="1">
              <a:spLocks noChangeArrowheads="1"/>
            </p:cNvSpPr>
            <p:nvPr/>
          </p:nvSpPr>
          <p:spPr bwMode="auto">
            <a:xfrm>
              <a:off x="1968" y="2976"/>
              <a:ext cx="348"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altLang="en-US" sz="3200" b="1" i="1" u="none" strike="noStrike" kern="1200" cap="none" spc="0" normalizeH="0" baseline="0" noProof="0" dirty="0">
                  <a:ln>
                    <a:noFill/>
                  </a:ln>
                  <a:solidFill>
                    <a:srgbClr val="000000"/>
                  </a:solidFill>
                  <a:effectLst/>
                  <a:uLnTx/>
                  <a:uFillTx/>
                  <a:latin typeface="Times New Roman" panose="02020603050405020304" pitchFamily="18" charset="0"/>
                  <a:ea typeface="MS PGothic" pitchFamily="34" charset="-128"/>
                  <a:cs typeface="Times New Roman" panose="02020603050405020304" pitchFamily="18" charset="0"/>
                </a:rPr>
                <a:t>X</a:t>
              </a:r>
              <a:r>
                <a:rPr kumimoji="0" lang="en-US" altLang="en-US" sz="3200" b="1" i="1" u="none" strike="noStrike" kern="1200" cap="none" spc="0" normalizeH="0" baseline="-25000" noProof="0" dirty="0">
                  <a:ln>
                    <a:noFill/>
                  </a:ln>
                  <a:solidFill>
                    <a:srgbClr val="000000"/>
                  </a:solidFill>
                  <a:effectLst/>
                  <a:uLnTx/>
                  <a:uFillTx/>
                  <a:latin typeface="Times New Roman" panose="02020603050405020304" pitchFamily="18" charset="0"/>
                  <a:ea typeface="MS PGothic" pitchFamily="34" charset="-128"/>
                  <a:cs typeface="Times New Roman" panose="02020603050405020304" pitchFamily="18" charset="0"/>
                </a:rPr>
                <a:t>i</a:t>
              </a:r>
              <a:endParaRPr kumimoji="0" lang="en-US" altLang="en-US" sz="3200" b="0" i="1" u="none" strike="noStrike" kern="1200" cap="none" spc="0" normalizeH="0" baseline="0" noProof="0" dirty="0">
                <a:ln>
                  <a:noFill/>
                </a:ln>
                <a:solidFill>
                  <a:srgbClr val="000000"/>
                </a:solidFill>
                <a:effectLst/>
                <a:uLnTx/>
                <a:uFillTx/>
                <a:latin typeface="Times New Roman" pitchFamily="18" charset="0"/>
                <a:ea typeface="MS PGothic" pitchFamily="34" charset="-128"/>
                <a:cs typeface="Arial" pitchFamily="34" charset="0"/>
              </a:endParaRPr>
            </a:p>
          </p:txBody>
        </p:sp>
        <p:sp>
          <p:nvSpPr>
            <p:cNvPr id="48" name="Text Box 11">
              <a:extLst>
                <a:ext uri="{FF2B5EF4-FFF2-40B4-BE49-F238E27FC236}">
                  <a16:creationId xmlns:a16="http://schemas.microsoft.com/office/drawing/2014/main" id="{45F663EA-A0CE-BC4E-85B4-AEB5B762B67B}"/>
                </a:ext>
              </a:extLst>
            </p:cNvPr>
            <p:cNvSpPr txBox="1">
              <a:spLocks noChangeArrowheads="1"/>
            </p:cNvSpPr>
            <p:nvPr/>
          </p:nvSpPr>
          <p:spPr bwMode="auto">
            <a:xfrm>
              <a:off x="3504" y="2976"/>
              <a:ext cx="38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altLang="en-US" sz="3200" b="1" i="1" u="none" strike="noStrike" kern="1200" cap="none" spc="0" normalizeH="0" baseline="0" noProof="0" dirty="0" err="1">
                  <a:ln>
                    <a:noFill/>
                  </a:ln>
                  <a:solidFill>
                    <a:srgbClr val="000000"/>
                  </a:solidFill>
                  <a:effectLst/>
                  <a:uLnTx/>
                  <a:uFillTx/>
                  <a:latin typeface="Times New Roman" panose="02020603050405020304" pitchFamily="18" charset="0"/>
                  <a:ea typeface="MS PGothic" pitchFamily="34" charset="-128"/>
                  <a:cs typeface="Times New Roman" panose="02020603050405020304" pitchFamily="18" charset="0"/>
                </a:rPr>
                <a:t>X</a:t>
              </a:r>
              <a:r>
                <a:rPr kumimoji="0" lang="en-US" altLang="en-US" sz="3200" b="1" i="1" u="none" strike="noStrike" kern="1200" cap="none" spc="0" normalizeH="0" baseline="-25000" noProof="0" dirty="0" err="1">
                  <a:ln>
                    <a:noFill/>
                  </a:ln>
                  <a:solidFill>
                    <a:srgbClr val="000000"/>
                  </a:solidFill>
                  <a:effectLst/>
                  <a:uLnTx/>
                  <a:uFillTx/>
                  <a:latin typeface="Times New Roman" panose="02020603050405020304" pitchFamily="18" charset="0"/>
                  <a:ea typeface="MS PGothic" pitchFamily="34" charset="-128"/>
                  <a:cs typeface="Times New Roman" panose="02020603050405020304" pitchFamily="18" charset="0"/>
                </a:rPr>
                <a:t>j</a:t>
              </a:r>
              <a:endParaRPr kumimoji="0" lang="en-US" altLang="en-US" sz="3200" b="0" i="1" u="none" strike="noStrike" kern="1200" cap="none" spc="0" normalizeH="0" baseline="0" noProof="0" dirty="0">
                <a:ln>
                  <a:noFill/>
                </a:ln>
                <a:solidFill>
                  <a:srgbClr val="000000"/>
                </a:solidFill>
                <a:effectLst/>
                <a:uLnTx/>
                <a:uFillTx/>
                <a:latin typeface="Times New Roman" pitchFamily="18" charset="0"/>
                <a:ea typeface="MS PGothic" pitchFamily="34" charset="-128"/>
                <a:cs typeface="Arial" pitchFamily="34" charset="0"/>
              </a:endParaRPr>
            </a:p>
          </p:txBody>
        </p:sp>
        <p:sp>
          <p:nvSpPr>
            <p:cNvPr id="49" name="Text Box 12">
              <a:extLst>
                <a:ext uri="{FF2B5EF4-FFF2-40B4-BE49-F238E27FC236}">
                  <a16:creationId xmlns:a16="http://schemas.microsoft.com/office/drawing/2014/main" id="{7295F426-9B6D-2A4A-8C7F-0390667C931B}"/>
                </a:ext>
              </a:extLst>
            </p:cNvPr>
            <p:cNvSpPr txBox="1">
              <a:spLocks noChangeArrowheads="1"/>
            </p:cNvSpPr>
            <p:nvPr/>
          </p:nvSpPr>
          <p:spPr bwMode="auto">
            <a:xfrm>
              <a:off x="2616" y="2304"/>
              <a:ext cx="5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altLang="en-US" sz="3200" b="0" i="1" u="none" strike="noStrike" kern="1200" cap="none" spc="0" normalizeH="0" baseline="0" noProof="0" dirty="0">
                  <a:ln>
                    <a:noFill/>
                  </a:ln>
                  <a:solidFill>
                    <a:srgbClr val="000000"/>
                  </a:solidFill>
                  <a:effectLst/>
                  <a:uLnTx/>
                  <a:uFillTx/>
                  <a:latin typeface="Times New Roman" pitchFamily="18" charset="0"/>
                  <a:ea typeface="MS PGothic" pitchFamily="34" charset="-128"/>
                  <a:cs typeface="Arial" pitchFamily="34" charset="0"/>
                </a:rPr>
                <a:t>(</a:t>
              </a:r>
              <a:r>
                <a:rPr kumimoji="0" lang="en-US" altLang="en-US" sz="3200" b="0" i="1" u="none" strike="noStrike" kern="1200" cap="none" spc="0" normalizeH="0" baseline="0" noProof="0" dirty="0" err="1">
                  <a:ln>
                    <a:noFill/>
                  </a:ln>
                  <a:solidFill>
                    <a:srgbClr val="000000"/>
                  </a:solidFill>
                  <a:effectLst/>
                  <a:uLnTx/>
                  <a:uFillTx/>
                  <a:latin typeface="Times New Roman" pitchFamily="18" charset="0"/>
                  <a:ea typeface="MS PGothic" pitchFamily="34" charset="-128"/>
                  <a:cs typeface="Arial" pitchFamily="34" charset="0"/>
                </a:rPr>
                <a:t>i,j</a:t>
              </a:r>
              <a:r>
                <a:rPr kumimoji="0" lang="en-US" altLang="en-US" sz="3200" b="0" i="1" u="none" strike="noStrike" kern="1200" cap="none" spc="0" normalizeH="0" baseline="0" noProof="0" dirty="0">
                  <a:ln>
                    <a:noFill/>
                  </a:ln>
                  <a:solidFill>
                    <a:srgbClr val="000000"/>
                  </a:solidFill>
                  <a:effectLst/>
                  <a:uLnTx/>
                  <a:uFillTx/>
                  <a:latin typeface="Times New Roman" pitchFamily="18" charset="0"/>
                  <a:ea typeface="MS PGothic" pitchFamily="34" charset="-128"/>
                  <a:cs typeface="Arial" pitchFamily="34" charset="0"/>
                </a:rPr>
                <a:t>)</a:t>
              </a:r>
            </a:p>
          </p:txBody>
        </p:sp>
        <p:sp>
          <p:nvSpPr>
            <p:cNvPr id="50" name="Text Box 14">
              <a:extLst>
                <a:ext uri="{FF2B5EF4-FFF2-40B4-BE49-F238E27FC236}">
                  <a16:creationId xmlns:a16="http://schemas.microsoft.com/office/drawing/2014/main" id="{643AE2BE-D269-1C4C-BCC7-309626A7019A}"/>
                </a:ext>
              </a:extLst>
            </p:cNvPr>
            <p:cNvSpPr txBox="1">
              <a:spLocks noChangeArrowheads="1"/>
            </p:cNvSpPr>
            <p:nvPr/>
          </p:nvSpPr>
          <p:spPr bwMode="auto">
            <a:xfrm>
              <a:off x="2616" y="3552"/>
              <a:ext cx="5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altLang="en-US" sz="3200" b="0" i="1"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rPr>
                <a:t>(j,i)</a:t>
              </a:r>
            </a:p>
          </p:txBody>
        </p:sp>
      </p:grpSp>
      <p:sp>
        <p:nvSpPr>
          <p:cNvPr id="55" name="TextBox 54">
            <a:extLst>
              <a:ext uri="{FF2B5EF4-FFF2-40B4-BE49-F238E27FC236}">
                <a16:creationId xmlns:a16="http://schemas.microsoft.com/office/drawing/2014/main" id="{CF98B24F-1249-A149-B6B3-000492299A6D}"/>
              </a:ext>
            </a:extLst>
          </p:cNvPr>
          <p:cNvSpPr txBox="1"/>
          <p:nvPr/>
        </p:nvSpPr>
        <p:spPr>
          <a:xfrm>
            <a:off x="5133334" y="4319118"/>
            <a:ext cx="931080" cy="1015663"/>
          </a:xfrm>
          <a:prstGeom prst="rect">
            <a:avLst/>
          </a:prstGeom>
          <a:noFill/>
        </p:spPr>
        <p:txBody>
          <a:bodyPr wrap="square" rtlCol="0">
            <a:spAutoFit/>
          </a:bodyPr>
          <a:lstStyle/>
          <a:p>
            <a:pPr eaLnBrk="0" fontAlgn="base" hangingPunct="0">
              <a:spcBef>
                <a:spcPct val="0"/>
              </a:spcBef>
              <a:spcAft>
                <a:spcPct val="0"/>
              </a:spcAft>
              <a:buClrTx/>
              <a:buFontTx/>
              <a:buNone/>
            </a:pPr>
            <a:r>
              <a:rPr lang="en-US" sz="6000" b="1" kern="1200" dirty="0">
                <a:latin typeface="Times New Roman" pitchFamily="18" charset="0"/>
                <a:ea typeface="+mn-ea"/>
                <a:cs typeface="Arial" pitchFamily="34" charset="0"/>
                <a:sym typeface="Symbol" panose="05050102010706020507" pitchFamily="18" charset="2"/>
              </a:rPr>
              <a:t></a:t>
            </a:r>
            <a:endParaRPr lang="en-US" sz="6000" b="1" kern="1200" dirty="0">
              <a:latin typeface="Times New Roman" pitchFamily="18" charset="0"/>
              <a:ea typeface="+mn-ea"/>
              <a:cs typeface="Arial" pitchFamily="34" charset="0"/>
            </a:endParaRPr>
          </a:p>
        </p:txBody>
      </p:sp>
      <p:grpSp>
        <p:nvGrpSpPr>
          <p:cNvPr id="56" name="Group 9">
            <a:extLst>
              <a:ext uri="{FF2B5EF4-FFF2-40B4-BE49-F238E27FC236}">
                <a16:creationId xmlns:a16="http://schemas.microsoft.com/office/drawing/2014/main" id="{0259BBED-8B87-3341-8A4B-A5F3304379D0}"/>
              </a:ext>
            </a:extLst>
          </p:cNvPr>
          <p:cNvGrpSpPr>
            <a:grpSpLocks/>
          </p:cNvGrpSpPr>
          <p:nvPr/>
        </p:nvGrpSpPr>
        <p:grpSpPr bwMode="auto">
          <a:xfrm>
            <a:off x="1558925" y="4466952"/>
            <a:ext cx="3352800" cy="914400"/>
            <a:chOff x="1056" y="2592"/>
            <a:chExt cx="2112" cy="576"/>
          </a:xfrm>
        </p:grpSpPr>
        <p:sp>
          <p:nvSpPr>
            <p:cNvPr id="57" name="Oval 5">
              <a:extLst>
                <a:ext uri="{FF2B5EF4-FFF2-40B4-BE49-F238E27FC236}">
                  <a16:creationId xmlns:a16="http://schemas.microsoft.com/office/drawing/2014/main" id="{8E539A48-9498-844B-A367-DD66C74ED5E3}"/>
                </a:ext>
              </a:extLst>
            </p:cNvPr>
            <p:cNvSpPr>
              <a:spLocks noChangeArrowheads="1"/>
            </p:cNvSpPr>
            <p:nvPr/>
          </p:nvSpPr>
          <p:spPr bwMode="auto">
            <a:xfrm>
              <a:off x="1056" y="2592"/>
              <a:ext cx="576" cy="576"/>
            </a:xfrm>
            <a:prstGeom prst="ellipse">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58" name="Oval 6">
              <a:extLst>
                <a:ext uri="{FF2B5EF4-FFF2-40B4-BE49-F238E27FC236}">
                  <a16:creationId xmlns:a16="http://schemas.microsoft.com/office/drawing/2014/main" id="{4E6C03D7-E21C-9D4A-8507-3C8DD75E7AC4}"/>
                </a:ext>
              </a:extLst>
            </p:cNvPr>
            <p:cNvSpPr>
              <a:spLocks noChangeArrowheads="1"/>
            </p:cNvSpPr>
            <p:nvPr/>
          </p:nvSpPr>
          <p:spPr bwMode="auto">
            <a:xfrm>
              <a:off x="2592" y="2592"/>
              <a:ext cx="576" cy="576"/>
            </a:xfrm>
            <a:prstGeom prst="ellipse">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59" name="Text Box 10">
            <a:extLst>
              <a:ext uri="{FF2B5EF4-FFF2-40B4-BE49-F238E27FC236}">
                <a16:creationId xmlns:a16="http://schemas.microsoft.com/office/drawing/2014/main" id="{D8C855B4-164B-8646-9957-DE375054FF5C}"/>
              </a:ext>
            </a:extLst>
          </p:cNvPr>
          <p:cNvSpPr txBox="1">
            <a:spLocks noChangeArrowheads="1"/>
          </p:cNvSpPr>
          <p:nvPr/>
        </p:nvSpPr>
        <p:spPr bwMode="auto">
          <a:xfrm>
            <a:off x="1787525" y="4619352"/>
            <a:ext cx="5524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0" fontAlgn="base" hangingPunct="0">
              <a:spcBef>
                <a:spcPct val="50000"/>
              </a:spcBef>
              <a:spcAft>
                <a:spcPct val="0"/>
              </a:spcAft>
              <a:buClrTx/>
              <a:buSzTx/>
              <a:buFontTx/>
              <a:buNone/>
            </a:pPr>
            <a:r>
              <a:rPr lang="en-US" altLang="en-US" sz="3200" i="1" kern="1200" dirty="0">
                <a:solidFill>
                  <a:srgbClr val="000000"/>
                </a:solidFill>
                <a:latin typeface="Times New Roman" panose="02020603050405020304" pitchFamily="18" charset="0"/>
                <a:cs typeface="Times New Roman" panose="02020603050405020304" pitchFamily="18" charset="0"/>
              </a:rPr>
              <a:t>X</a:t>
            </a:r>
            <a:r>
              <a:rPr lang="en-US" altLang="en-US" sz="3200" i="1" kern="1200" baseline="-25000" dirty="0">
                <a:solidFill>
                  <a:srgbClr val="000000"/>
                </a:solidFill>
                <a:latin typeface="Times New Roman" panose="02020603050405020304" pitchFamily="18" charset="0"/>
                <a:cs typeface="Times New Roman" panose="02020603050405020304" pitchFamily="18" charset="0"/>
              </a:rPr>
              <a:t>i</a:t>
            </a:r>
            <a:endParaRPr lang="en-US" altLang="en-US" sz="3200" b="0" i="1" kern="1200" dirty="0">
              <a:solidFill>
                <a:srgbClr val="000000"/>
              </a:solidFill>
              <a:latin typeface="Times New Roman" pitchFamily="18" charset="0"/>
              <a:cs typeface="Arial" pitchFamily="34" charset="0"/>
            </a:endParaRPr>
          </a:p>
        </p:txBody>
      </p:sp>
      <p:sp>
        <p:nvSpPr>
          <p:cNvPr id="60" name="Text Box 11">
            <a:extLst>
              <a:ext uri="{FF2B5EF4-FFF2-40B4-BE49-F238E27FC236}">
                <a16:creationId xmlns:a16="http://schemas.microsoft.com/office/drawing/2014/main" id="{068A69CE-DA87-1848-B022-966D3A486ECE}"/>
              </a:ext>
            </a:extLst>
          </p:cNvPr>
          <p:cNvSpPr txBox="1">
            <a:spLocks noChangeArrowheads="1"/>
          </p:cNvSpPr>
          <p:nvPr/>
        </p:nvSpPr>
        <p:spPr bwMode="auto">
          <a:xfrm>
            <a:off x="4225925" y="4619352"/>
            <a:ext cx="609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0" fontAlgn="base" hangingPunct="0">
              <a:spcBef>
                <a:spcPct val="50000"/>
              </a:spcBef>
              <a:spcAft>
                <a:spcPct val="0"/>
              </a:spcAft>
              <a:buClrTx/>
              <a:buSzTx/>
              <a:buFontTx/>
              <a:buNone/>
            </a:pPr>
            <a:r>
              <a:rPr lang="en-US" altLang="en-US" sz="3200" i="1" kern="1200" dirty="0" err="1">
                <a:solidFill>
                  <a:srgbClr val="000000"/>
                </a:solidFill>
                <a:latin typeface="Times New Roman" panose="02020603050405020304" pitchFamily="18" charset="0"/>
                <a:cs typeface="Times New Roman" panose="02020603050405020304" pitchFamily="18" charset="0"/>
              </a:rPr>
              <a:t>X</a:t>
            </a:r>
            <a:r>
              <a:rPr lang="en-US" altLang="en-US" sz="3200" i="1" kern="1200" baseline="-25000" dirty="0" err="1">
                <a:solidFill>
                  <a:srgbClr val="000000"/>
                </a:solidFill>
                <a:latin typeface="Times New Roman" panose="02020603050405020304" pitchFamily="18" charset="0"/>
                <a:cs typeface="Times New Roman" panose="02020603050405020304" pitchFamily="18" charset="0"/>
              </a:rPr>
              <a:t>j</a:t>
            </a:r>
            <a:endParaRPr lang="en-US" altLang="en-US" sz="3200" b="0" i="1" kern="1200" dirty="0">
              <a:solidFill>
                <a:srgbClr val="000000"/>
              </a:solidFill>
              <a:latin typeface="Times New Roman" pitchFamily="18" charset="0"/>
              <a:cs typeface="Arial" pitchFamily="34" charset="0"/>
            </a:endParaRPr>
          </a:p>
        </p:txBody>
      </p:sp>
      <p:cxnSp>
        <p:nvCxnSpPr>
          <p:cNvPr id="61" name="Straight Connector 60">
            <a:extLst>
              <a:ext uri="{FF2B5EF4-FFF2-40B4-BE49-F238E27FC236}">
                <a16:creationId xmlns:a16="http://schemas.microsoft.com/office/drawing/2014/main" id="{A627BA1D-D33C-B540-BC70-485C9731B04A}"/>
              </a:ext>
            </a:extLst>
          </p:cNvPr>
          <p:cNvCxnSpPr>
            <a:stCxn id="57" idx="6"/>
            <a:endCxn id="58" idx="2"/>
          </p:cNvCxnSpPr>
          <p:nvPr/>
        </p:nvCxnSpPr>
        <p:spPr bwMode="auto">
          <a:xfrm>
            <a:off x="2473325" y="4924152"/>
            <a:ext cx="1524000" cy="0"/>
          </a:xfrm>
          <a:prstGeom prst="line">
            <a:avLst/>
          </a:prstGeom>
          <a:solidFill>
            <a:srgbClr val="CBCBCB"/>
          </a:solidFill>
          <a:ln w="38100" cap="flat" cmpd="sng" algn="ctr">
            <a:solidFill>
              <a:srgbClr val="000000"/>
            </a:solidFill>
            <a:prstDash val="solid"/>
            <a:miter lim="800000"/>
            <a:headEnd type="none" w="med" len="med"/>
            <a:tailEnd type="none" w="med" len="med"/>
          </a:ln>
          <a:effectLst/>
        </p:spPr>
      </p:cxnSp>
    </p:spTree>
    <p:extLst>
      <p:ext uri="{BB962C8B-B14F-4D97-AF65-F5344CB8AC3E}">
        <p14:creationId xmlns:p14="http://schemas.microsoft.com/office/powerpoint/2010/main" val="1136625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en-US"/>
              <a:t>Arc consistency</a:t>
            </a:r>
          </a:p>
        </p:txBody>
      </p:sp>
      <p:sp>
        <p:nvSpPr>
          <p:cNvPr id="50179" name="Rectangle 3"/>
          <p:cNvSpPr>
            <a:spLocks noGrp="1" noChangeArrowheads="1"/>
          </p:cNvSpPr>
          <p:nvPr>
            <p:ph type="body" idx="1"/>
          </p:nvPr>
        </p:nvSpPr>
        <p:spPr/>
        <p:txBody>
          <a:bodyPr/>
          <a:lstStyle/>
          <a:p>
            <a:r>
              <a:rPr lang="en-US" altLang="en-US" sz="2400" dirty="0"/>
              <a:t>Simplest form of propagation makes each arc </a:t>
            </a:r>
            <a:r>
              <a:rPr lang="en-US" altLang="en-US" sz="2400" dirty="0">
                <a:solidFill>
                  <a:schemeClr val="accent2"/>
                </a:solidFill>
              </a:rPr>
              <a:t>consistent</a:t>
            </a:r>
            <a:endParaRPr lang="en-US" altLang="en-US" sz="2400" dirty="0"/>
          </a:p>
          <a:p>
            <a:r>
              <a:rPr lang="en-US" altLang="en-US" sz="2400" i="1" dirty="0"/>
              <a:t>X </a:t>
            </a:r>
            <a:r>
              <a:rPr lang="en-US" altLang="en-US" sz="2400" dirty="0">
                <a:sym typeface="Wingdings" panose="05000000000000000000" pitchFamily="2" charset="2"/>
              </a:rPr>
              <a:t></a:t>
            </a:r>
            <a:r>
              <a:rPr lang="en-US" altLang="en-US" sz="2400" i="1" dirty="0"/>
              <a:t>Y</a:t>
            </a:r>
            <a:r>
              <a:rPr lang="en-US" altLang="en-US" sz="2400" dirty="0"/>
              <a:t> is consistent </a:t>
            </a:r>
            <a:r>
              <a:rPr lang="en-US" altLang="en-US" sz="2400" dirty="0" err="1"/>
              <a:t>iff</a:t>
            </a:r>
            <a:br>
              <a:rPr lang="en-US" altLang="en-US" dirty="0"/>
            </a:br>
            <a:r>
              <a:rPr lang="en-US" altLang="en-US" sz="2000" dirty="0"/>
              <a:t>for </a:t>
            </a:r>
            <a:r>
              <a:rPr lang="en-US" altLang="en-US" sz="2000" dirty="0">
                <a:solidFill>
                  <a:srgbClr val="FF0000"/>
                </a:solidFill>
              </a:rPr>
              <a:t>every</a:t>
            </a:r>
            <a:r>
              <a:rPr lang="en-US" altLang="en-US" sz="2000" dirty="0"/>
              <a:t> value </a:t>
            </a:r>
            <a:r>
              <a:rPr lang="en-US" altLang="en-US" sz="2000" i="1" dirty="0"/>
              <a:t>x </a:t>
            </a:r>
            <a:r>
              <a:rPr lang="en-US" altLang="en-US" sz="2000" dirty="0"/>
              <a:t>of </a:t>
            </a:r>
            <a:r>
              <a:rPr lang="en-US" altLang="en-US" sz="2000" i="1" dirty="0"/>
              <a:t>X </a:t>
            </a:r>
            <a:r>
              <a:rPr lang="en-US" altLang="en-US" sz="2000" dirty="0"/>
              <a:t>there is </a:t>
            </a:r>
            <a:r>
              <a:rPr lang="en-US" altLang="en-US" sz="2000" dirty="0">
                <a:solidFill>
                  <a:srgbClr val="FF0000"/>
                </a:solidFill>
              </a:rPr>
              <a:t>some</a:t>
            </a:r>
            <a:r>
              <a:rPr lang="en-US" altLang="en-US" sz="2000" dirty="0"/>
              <a:t> allowed </a:t>
            </a:r>
            <a:r>
              <a:rPr lang="en-US" altLang="en-US" sz="2000" i="1" dirty="0"/>
              <a:t>y</a:t>
            </a:r>
            <a:endParaRPr lang="en-US" altLang="en-US" sz="2000" dirty="0"/>
          </a:p>
        </p:txBody>
      </p:sp>
      <p:pic>
        <p:nvPicPr>
          <p:cNvPr id="50182" name="Picture 6" descr="ac-example1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7425" y="2971801"/>
            <a:ext cx="5133975" cy="17621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129ED00-DCCD-4CCD-BE36-E1BD00B8C40F}"/>
              </a:ext>
            </a:extLst>
          </p:cNvPr>
          <p:cNvSpPr/>
          <p:nvPr/>
        </p:nvSpPr>
        <p:spPr bwMode="auto">
          <a:xfrm>
            <a:off x="6018212" y="4393385"/>
            <a:ext cx="1676400" cy="34054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Tree>
    <p:extLst>
      <p:ext uri="{BB962C8B-B14F-4D97-AF65-F5344CB8AC3E}">
        <p14:creationId xmlns:p14="http://schemas.microsoft.com/office/powerpoint/2010/main" val="2821253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a:t>Arc consistency</a:t>
            </a:r>
          </a:p>
        </p:txBody>
      </p:sp>
      <p:sp>
        <p:nvSpPr>
          <p:cNvPr id="29699" name="Rectangle 3"/>
          <p:cNvSpPr>
            <a:spLocks noGrp="1" noChangeArrowheads="1"/>
          </p:cNvSpPr>
          <p:nvPr>
            <p:ph type="body" idx="1"/>
          </p:nvPr>
        </p:nvSpPr>
        <p:spPr/>
        <p:txBody>
          <a:bodyPr/>
          <a:lstStyle/>
          <a:p>
            <a:r>
              <a:rPr lang="en-US" altLang="en-US" sz="2400" dirty="0"/>
              <a:t>Simplest form of propagation makes each arc </a:t>
            </a:r>
            <a:r>
              <a:rPr lang="en-US" altLang="en-US" sz="2400" dirty="0">
                <a:solidFill>
                  <a:schemeClr val="accent2"/>
                </a:solidFill>
              </a:rPr>
              <a:t>consistent</a:t>
            </a:r>
            <a:endParaRPr lang="en-US" altLang="en-US" sz="2400" dirty="0"/>
          </a:p>
          <a:p>
            <a:pPr lvl="0"/>
            <a:r>
              <a:rPr lang="en-US" altLang="en-US" sz="2400" i="1" dirty="0">
                <a:solidFill>
                  <a:srgbClr val="000000"/>
                </a:solidFill>
              </a:rPr>
              <a:t>X </a:t>
            </a:r>
            <a:r>
              <a:rPr lang="en-US" altLang="en-US" sz="2400" dirty="0">
                <a:solidFill>
                  <a:srgbClr val="000000"/>
                </a:solidFill>
                <a:sym typeface="Wingdings" panose="05000000000000000000" pitchFamily="2" charset="2"/>
              </a:rPr>
              <a:t></a:t>
            </a:r>
            <a:r>
              <a:rPr lang="en-US" altLang="en-US" sz="2400" i="1" dirty="0">
                <a:solidFill>
                  <a:srgbClr val="000000"/>
                </a:solidFill>
              </a:rPr>
              <a:t>Y</a:t>
            </a:r>
            <a:r>
              <a:rPr lang="en-US" altLang="en-US" sz="2400" dirty="0">
                <a:solidFill>
                  <a:srgbClr val="000000"/>
                </a:solidFill>
              </a:rPr>
              <a:t> is consistent </a:t>
            </a:r>
            <a:r>
              <a:rPr lang="en-US" altLang="en-US" sz="2400" dirty="0" err="1">
                <a:solidFill>
                  <a:srgbClr val="000000"/>
                </a:solidFill>
              </a:rPr>
              <a:t>iff</a:t>
            </a:r>
            <a:br>
              <a:rPr lang="en-US" altLang="en-US" dirty="0">
                <a:solidFill>
                  <a:srgbClr val="000000"/>
                </a:solidFill>
              </a:rPr>
            </a:br>
            <a:r>
              <a:rPr lang="en-US" altLang="en-US" sz="2000" dirty="0">
                <a:solidFill>
                  <a:srgbClr val="000000"/>
                </a:solidFill>
              </a:rPr>
              <a:t>for </a:t>
            </a:r>
            <a:r>
              <a:rPr lang="en-US" altLang="en-US" sz="2000" dirty="0">
                <a:solidFill>
                  <a:srgbClr val="FF0000"/>
                </a:solidFill>
              </a:rPr>
              <a:t>every</a:t>
            </a:r>
            <a:r>
              <a:rPr lang="en-US" altLang="en-US" sz="2000" dirty="0">
                <a:solidFill>
                  <a:srgbClr val="000000"/>
                </a:solidFill>
              </a:rPr>
              <a:t> value </a:t>
            </a:r>
            <a:r>
              <a:rPr lang="en-US" altLang="en-US" sz="2000" i="1" dirty="0">
                <a:solidFill>
                  <a:srgbClr val="000000"/>
                </a:solidFill>
              </a:rPr>
              <a:t>x </a:t>
            </a:r>
            <a:r>
              <a:rPr lang="en-US" altLang="en-US" sz="2000" dirty="0">
                <a:solidFill>
                  <a:srgbClr val="000000"/>
                </a:solidFill>
              </a:rPr>
              <a:t>of </a:t>
            </a:r>
            <a:r>
              <a:rPr lang="en-US" altLang="en-US" sz="2000" i="1" dirty="0">
                <a:solidFill>
                  <a:srgbClr val="000000"/>
                </a:solidFill>
              </a:rPr>
              <a:t>X </a:t>
            </a:r>
            <a:r>
              <a:rPr lang="en-US" altLang="en-US" sz="2000" dirty="0">
                <a:solidFill>
                  <a:srgbClr val="000000"/>
                </a:solidFill>
              </a:rPr>
              <a:t>there is </a:t>
            </a:r>
            <a:r>
              <a:rPr lang="en-US" altLang="en-US" sz="2000" dirty="0">
                <a:solidFill>
                  <a:srgbClr val="FF0000"/>
                </a:solidFill>
              </a:rPr>
              <a:t>some</a:t>
            </a:r>
            <a:r>
              <a:rPr lang="en-US" altLang="en-US" sz="2000" dirty="0">
                <a:solidFill>
                  <a:srgbClr val="000000"/>
                </a:solidFill>
              </a:rPr>
              <a:t> allowed </a:t>
            </a:r>
            <a:r>
              <a:rPr lang="en-US" altLang="en-US" sz="2000" i="1" dirty="0">
                <a:solidFill>
                  <a:srgbClr val="000000"/>
                </a:solidFill>
              </a:rPr>
              <a:t>y</a:t>
            </a:r>
            <a:endParaRPr lang="en-US" altLang="en-US" sz="2000" dirty="0">
              <a:solidFill>
                <a:srgbClr val="000000"/>
              </a:solidFill>
            </a:endParaRPr>
          </a:p>
          <a:p>
            <a:pPr lvl="1">
              <a:buFont typeface="Wingdings" panose="05000000000000000000" pitchFamily="2" charset="2"/>
              <a:buNone/>
            </a:pPr>
            <a:r>
              <a:rPr lang="en-US" altLang="en-US" sz="2000" dirty="0"/>
              <a:t>
</a:t>
            </a:r>
          </a:p>
        </p:txBody>
      </p:sp>
      <p:sp>
        <p:nvSpPr>
          <p:cNvPr id="6" name="Date Placeholder 3"/>
          <p:cNvSpPr>
            <a:spLocks noGrp="1"/>
          </p:cNvSpPr>
          <p:nvPr>
            <p:ph type="dt" sz="half" idx="4294967295"/>
          </p:nvPr>
        </p:nvSpPr>
        <p:spPr bwMode="auto">
          <a:xfrm>
            <a:off x="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a:solidFill>
                  <a:schemeClr val="tx1"/>
                </a:solidFill>
                <a:latin typeface="Times New Roman" pitchFamily="-107" charset="0"/>
                <a:ea typeface="Arial" pitchFamily="-107" charset="0"/>
                <a:cs typeface="Arial" pitchFamily="-107"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endParaRPr lang="en-US" altLang="en-US" dirty="0"/>
          </a:p>
        </p:txBody>
      </p:sp>
      <p:sp>
        <p:nvSpPr>
          <p:cNvPr id="8"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defRPr/>
            </a:pPr>
            <a:r>
              <a:rPr lang="en-US"/>
              <a:t>       </a:t>
            </a:r>
            <a:fld id="{A0DDEB7C-4B19-4F57-AA21-A82D82E3DBF2}" type="slidenum">
              <a:rPr lang="en-US" smtClean="0"/>
              <a:pPr>
                <a:defRPr/>
              </a:pPr>
              <a:t>47</a:t>
            </a:fld>
            <a:endParaRPr lang="en-US" altLang="en-US"/>
          </a:p>
        </p:txBody>
      </p:sp>
      <p:pic>
        <p:nvPicPr>
          <p:cNvPr id="29702" name="Picture 6" descr="ac-example2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425" y="2971801"/>
            <a:ext cx="5133975" cy="176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64090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ltLang="en-US"/>
              <a:t>Arc consistency</a:t>
            </a:r>
          </a:p>
        </p:txBody>
      </p:sp>
      <p:sp>
        <p:nvSpPr>
          <p:cNvPr id="48131" name="Rectangle 3"/>
          <p:cNvSpPr>
            <a:spLocks noGrp="1" noChangeArrowheads="1"/>
          </p:cNvSpPr>
          <p:nvPr>
            <p:ph type="body" idx="1"/>
          </p:nvPr>
        </p:nvSpPr>
        <p:spPr/>
        <p:txBody>
          <a:bodyPr/>
          <a:lstStyle/>
          <a:p>
            <a:r>
              <a:rPr lang="en-US" altLang="en-US" sz="2400" dirty="0"/>
              <a:t>Simplest form of propagation makes each arc </a:t>
            </a:r>
            <a:r>
              <a:rPr lang="en-US" altLang="en-US" sz="2400" dirty="0">
                <a:solidFill>
                  <a:schemeClr val="accent2"/>
                </a:solidFill>
              </a:rPr>
              <a:t>consistent</a:t>
            </a:r>
            <a:endParaRPr lang="en-US" altLang="en-US" sz="2400" dirty="0"/>
          </a:p>
          <a:p>
            <a:pPr lvl="0"/>
            <a:r>
              <a:rPr lang="en-US" altLang="en-US" sz="2400" i="1" dirty="0">
                <a:solidFill>
                  <a:srgbClr val="000000"/>
                </a:solidFill>
              </a:rPr>
              <a:t>X </a:t>
            </a:r>
            <a:r>
              <a:rPr lang="en-US" altLang="en-US" sz="2400" dirty="0">
                <a:solidFill>
                  <a:srgbClr val="000000"/>
                </a:solidFill>
                <a:sym typeface="Wingdings" panose="05000000000000000000" pitchFamily="2" charset="2"/>
              </a:rPr>
              <a:t></a:t>
            </a:r>
            <a:r>
              <a:rPr lang="en-US" altLang="en-US" sz="2400" i="1" dirty="0">
                <a:solidFill>
                  <a:srgbClr val="000000"/>
                </a:solidFill>
              </a:rPr>
              <a:t>Y</a:t>
            </a:r>
            <a:r>
              <a:rPr lang="en-US" altLang="en-US" sz="2400" dirty="0">
                <a:solidFill>
                  <a:srgbClr val="000000"/>
                </a:solidFill>
              </a:rPr>
              <a:t> is consistent </a:t>
            </a:r>
            <a:r>
              <a:rPr lang="en-US" altLang="en-US" sz="2400" dirty="0" err="1">
                <a:solidFill>
                  <a:srgbClr val="000000"/>
                </a:solidFill>
              </a:rPr>
              <a:t>iff</a:t>
            </a:r>
            <a:br>
              <a:rPr lang="en-US" altLang="en-US" dirty="0">
                <a:solidFill>
                  <a:srgbClr val="000000"/>
                </a:solidFill>
              </a:rPr>
            </a:br>
            <a:r>
              <a:rPr lang="en-US" altLang="en-US" sz="2000" dirty="0">
                <a:solidFill>
                  <a:srgbClr val="000000"/>
                </a:solidFill>
              </a:rPr>
              <a:t>for </a:t>
            </a:r>
            <a:r>
              <a:rPr lang="en-US" altLang="en-US" sz="2000" dirty="0">
                <a:solidFill>
                  <a:srgbClr val="FF0000"/>
                </a:solidFill>
              </a:rPr>
              <a:t>every</a:t>
            </a:r>
            <a:r>
              <a:rPr lang="en-US" altLang="en-US" sz="2000" dirty="0">
                <a:solidFill>
                  <a:srgbClr val="000000"/>
                </a:solidFill>
              </a:rPr>
              <a:t> value </a:t>
            </a:r>
            <a:r>
              <a:rPr lang="en-US" altLang="en-US" sz="2000" i="1" dirty="0">
                <a:solidFill>
                  <a:srgbClr val="000000"/>
                </a:solidFill>
              </a:rPr>
              <a:t>x </a:t>
            </a:r>
            <a:r>
              <a:rPr lang="en-US" altLang="en-US" sz="2000" dirty="0">
                <a:solidFill>
                  <a:srgbClr val="000000"/>
                </a:solidFill>
              </a:rPr>
              <a:t>of </a:t>
            </a:r>
            <a:r>
              <a:rPr lang="en-US" altLang="en-US" sz="2000" i="1" dirty="0">
                <a:solidFill>
                  <a:srgbClr val="000000"/>
                </a:solidFill>
              </a:rPr>
              <a:t>X </a:t>
            </a:r>
            <a:r>
              <a:rPr lang="en-US" altLang="en-US" sz="2000" dirty="0">
                <a:solidFill>
                  <a:srgbClr val="000000"/>
                </a:solidFill>
              </a:rPr>
              <a:t>there is </a:t>
            </a:r>
            <a:r>
              <a:rPr lang="en-US" altLang="en-US" sz="2000" dirty="0">
                <a:solidFill>
                  <a:srgbClr val="FF0000"/>
                </a:solidFill>
              </a:rPr>
              <a:t>some</a:t>
            </a:r>
            <a:r>
              <a:rPr lang="en-US" altLang="en-US" sz="2000" dirty="0">
                <a:solidFill>
                  <a:srgbClr val="000000"/>
                </a:solidFill>
              </a:rPr>
              <a:t> allowed </a:t>
            </a:r>
            <a:r>
              <a:rPr lang="en-US" altLang="en-US" sz="2000" i="1" dirty="0">
                <a:solidFill>
                  <a:srgbClr val="000000"/>
                </a:solidFill>
              </a:rPr>
              <a:t>y</a:t>
            </a:r>
            <a:endParaRPr lang="en-US" altLang="en-US" sz="2000" dirty="0">
              <a:solidFill>
                <a:srgbClr val="000000"/>
              </a:solidFill>
            </a:endParaRPr>
          </a:p>
          <a:p>
            <a:pPr lvl="1">
              <a:buFont typeface="Wingdings" panose="05000000000000000000" pitchFamily="2" charset="2"/>
              <a:buNone/>
            </a:pPr>
            <a:r>
              <a:rPr lang="en-US" altLang="en-US" sz="2000" dirty="0"/>
              <a:t>
</a:t>
            </a:r>
          </a:p>
          <a:p>
            <a:pPr lvl="1">
              <a:buFont typeface="Wingdings" panose="05000000000000000000" pitchFamily="2" charset="2"/>
              <a:buNone/>
            </a:pPr>
            <a:endParaRPr lang="en-US" altLang="en-US" sz="2000" dirty="0"/>
          </a:p>
          <a:p>
            <a:pPr lvl="1">
              <a:buFont typeface="Wingdings" panose="05000000000000000000" pitchFamily="2" charset="2"/>
              <a:buNone/>
            </a:pPr>
            <a:endParaRPr lang="en-US" altLang="en-US" sz="2000" dirty="0"/>
          </a:p>
          <a:p>
            <a:pPr lvl="1">
              <a:buFont typeface="Wingdings" panose="05000000000000000000" pitchFamily="2" charset="2"/>
              <a:buNone/>
            </a:pPr>
            <a:endParaRPr lang="en-US" altLang="en-US" sz="1800" dirty="0"/>
          </a:p>
          <a:p>
            <a:pPr lvl="1">
              <a:buFont typeface="Wingdings" panose="05000000000000000000" pitchFamily="2" charset="2"/>
              <a:buNone/>
            </a:pPr>
            <a:endParaRPr lang="en-US" altLang="en-US" sz="1800" dirty="0"/>
          </a:p>
          <a:p>
            <a:r>
              <a:rPr lang="en-US" altLang="en-US" sz="2200" dirty="0"/>
              <a:t>If </a:t>
            </a:r>
            <a:r>
              <a:rPr lang="en-US" altLang="en-US" sz="2200" i="1" dirty="0"/>
              <a:t>X</a:t>
            </a:r>
            <a:r>
              <a:rPr lang="en-US" altLang="en-US" sz="2200" dirty="0"/>
              <a:t> loses a value, recheck neighbors of </a:t>
            </a:r>
            <a:r>
              <a:rPr lang="en-US" altLang="en-US" sz="2200" i="1" dirty="0"/>
              <a:t>X</a:t>
            </a:r>
            <a:r>
              <a:rPr lang="en-US" altLang="en-US" sz="2200" dirty="0"/>
              <a:t> </a:t>
            </a:r>
          </a:p>
        </p:txBody>
      </p:sp>
      <p:sp>
        <p:nvSpPr>
          <p:cNvPr id="5" name="Date Placeholder 3"/>
          <p:cNvSpPr>
            <a:spLocks noGrp="1"/>
          </p:cNvSpPr>
          <p:nvPr>
            <p:ph type="dt" sz="half" idx="4294967295"/>
          </p:nvPr>
        </p:nvSpPr>
        <p:spPr bwMode="auto">
          <a:xfrm>
            <a:off x="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a:solidFill>
                  <a:schemeClr val="tx1"/>
                </a:solidFill>
                <a:latin typeface="Times New Roman" pitchFamily="-107" charset="0"/>
                <a:ea typeface="Arial" pitchFamily="-107" charset="0"/>
                <a:cs typeface="Arial" pitchFamily="-107"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endParaRPr lang="en-US" altLang="en-US" dirty="0"/>
          </a:p>
        </p:txBody>
      </p:sp>
      <p:sp>
        <p:nvSpPr>
          <p:cNvPr id="7"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defRPr/>
            </a:pPr>
            <a:r>
              <a:rPr lang="en-US"/>
              <a:t>       </a:t>
            </a:r>
            <a:fld id="{A0DDEB7C-4B19-4F57-AA21-A82D82E3DBF2}" type="slidenum">
              <a:rPr lang="en-US" smtClean="0"/>
              <a:pPr>
                <a:defRPr/>
              </a:pPr>
              <a:t>48</a:t>
            </a:fld>
            <a:endParaRPr lang="en-US" altLang="en-US"/>
          </a:p>
        </p:txBody>
      </p:sp>
      <p:pic>
        <p:nvPicPr>
          <p:cNvPr id="48134" name="Picture 6" descr="ac-example3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425" y="2971801"/>
            <a:ext cx="5133975" cy="176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549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ltLang="en-US"/>
              <a:t>Arc consistency</a:t>
            </a:r>
          </a:p>
        </p:txBody>
      </p:sp>
      <p:sp>
        <p:nvSpPr>
          <p:cNvPr id="49155" name="Rectangle 3"/>
          <p:cNvSpPr>
            <a:spLocks noGrp="1" noChangeArrowheads="1"/>
          </p:cNvSpPr>
          <p:nvPr>
            <p:ph type="body" idx="1"/>
          </p:nvPr>
        </p:nvSpPr>
        <p:spPr/>
        <p:txBody>
          <a:bodyPr>
            <a:normAutofit fontScale="92500" lnSpcReduction="20000"/>
          </a:bodyPr>
          <a:lstStyle/>
          <a:p>
            <a:r>
              <a:rPr lang="en-US" altLang="en-US" sz="2400" dirty="0"/>
              <a:t>Simplest form of propagation makes each arc </a:t>
            </a:r>
            <a:r>
              <a:rPr lang="en-US" altLang="en-US" sz="2400" dirty="0">
                <a:solidFill>
                  <a:schemeClr val="accent2"/>
                </a:solidFill>
              </a:rPr>
              <a:t>consistent</a:t>
            </a:r>
            <a:endParaRPr lang="en-US" altLang="en-US" sz="2400" dirty="0"/>
          </a:p>
          <a:p>
            <a:pPr lvl="0"/>
            <a:r>
              <a:rPr lang="en-US" altLang="en-US" sz="2600" i="1" dirty="0">
                <a:solidFill>
                  <a:srgbClr val="000000"/>
                </a:solidFill>
              </a:rPr>
              <a:t>X </a:t>
            </a:r>
            <a:r>
              <a:rPr lang="en-US" altLang="en-US" sz="2600" dirty="0">
                <a:solidFill>
                  <a:srgbClr val="000000"/>
                </a:solidFill>
                <a:sym typeface="Wingdings" panose="05000000000000000000" pitchFamily="2" charset="2"/>
              </a:rPr>
              <a:t></a:t>
            </a:r>
            <a:r>
              <a:rPr lang="en-US" altLang="en-US" sz="2600" i="1" dirty="0">
                <a:solidFill>
                  <a:srgbClr val="000000"/>
                </a:solidFill>
              </a:rPr>
              <a:t>Y</a:t>
            </a:r>
            <a:r>
              <a:rPr lang="en-US" altLang="en-US" sz="2600" dirty="0">
                <a:solidFill>
                  <a:srgbClr val="000000"/>
                </a:solidFill>
              </a:rPr>
              <a:t> is consistent </a:t>
            </a:r>
            <a:r>
              <a:rPr lang="en-US" altLang="en-US" sz="2600" dirty="0" err="1">
                <a:solidFill>
                  <a:srgbClr val="000000"/>
                </a:solidFill>
              </a:rPr>
              <a:t>iff</a:t>
            </a:r>
            <a:br>
              <a:rPr lang="en-US" altLang="en-US" dirty="0">
                <a:solidFill>
                  <a:srgbClr val="000000"/>
                </a:solidFill>
              </a:rPr>
            </a:br>
            <a:r>
              <a:rPr lang="en-US" altLang="en-US" sz="2000" dirty="0">
                <a:solidFill>
                  <a:srgbClr val="000000"/>
                </a:solidFill>
              </a:rPr>
              <a:t>for </a:t>
            </a:r>
            <a:r>
              <a:rPr lang="en-US" altLang="en-US" sz="2000" dirty="0">
                <a:solidFill>
                  <a:srgbClr val="FF0000"/>
                </a:solidFill>
              </a:rPr>
              <a:t>every</a:t>
            </a:r>
            <a:r>
              <a:rPr lang="en-US" altLang="en-US" sz="2000" dirty="0">
                <a:solidFill>
                  <a:srgbClr val="000000"/>
                </a:solidFill>
              </a:rPr>
              <a:t> value </a:t>
            </a:r>
            <a:r>
              <a:rPr lang="en-US" altLang="en-US" sz="2000" i="1" dirty="0">
                <a:solidFill>
                  <a:srgbClr val="000000"/>
                </a:solidFill>
              </a:rPr>
              <a:t>x </a:t>
            </a:r>
            <a:r>
              <a:rPr lang="en-US" altLang="en-US" sz="2000" dirty="0">
                <a:solidFill>
                  <a:srgbClr val="000000"/>
                </a:solidFill>
              </a:rPr>
              <a:t>of </a:t>
            </a:r>
            <a:r>
              <a:rPr lang="en-US" altLang="en-US" sz="2000" i="1" dirty="0">
                <a:solidFill>
                  <a:srgbClr val="000000"/>
                </a:solidFill>
              </a:rPr>
              <a:t>X </a:t>
            </a:r>
            <a:r>
              <a:rPr lang="en-US" altLang="en-US" sz="2000" dirty="0">
                <a:solidFill>
                  <a:srgbClr val="000000"/>
                </a:solidFill>
              </a:rPr>
              <a:t>there is </a:t>
            </a:r>
            <a:r>
              <a:rPr lang="en-US" altLang="en-US" sz="2000" dirty="0">
                <a:solidFill>
                  <a:srgbClr val="FF0000"/>
                </a:solidFill>
              </a:rPr>
              <a:t>some</a:t>
            </a:r>
            <a:r>
              <a:rPr lang="en-US" altLang="en-US" sz="2000" dirty="0">
                <a:solidFill>
                  <a:srgbClr val="000000"/>
                </a:solidFill>
              </a:rPr>
              <a:t> allowed </a:t>
            </a:r>
            <a:r>
              <a:rPr lang="en-US" altLang="en-US" sz="2000" i="1" dirty="0">
                <a:solidFill>
                  <a:srgbClr val="000000"/>
                </a:solidFill>
              </a:rPr>
              <a:t>y</a:t>
            </a:r>
            <a:endParaRPr lang="en-US" altLang="en-US" sz="2000" dirty="0">
              <a:solidFill>
                <a:srgbClr val="000000"/>
              </a:solidFill>
            </a:endParaRPr>
          </a:p>
          <a:p>
            <a:pPr lvl="1">
              <a:buFont typeface="Wingdings" panose="05000000000000000000" pitchFamily="2" charset="2"/>
              <a:buNone/>
            </a:pPr>
            <a:r>
              <a:rPr lang="en-US" altLang="en-US" sz="2000" dirty="0"/>
              <a:t>
</a:t>
            </a:r>
          </a:p>
          <a:p>
            <a:pPr lvl="1">
              <a:buFont typeface="Wingdings" panose="05000000000000000000" pitchFamily="2" charset="2"/>
              <a:buNone/>
            </a:pPr>
            <a:endParaRPr lang="en-US" altLang="en-US" sz="2000" dirty="0"/>
          </a:p>
          <a:p>
            <a:pPr lvl="1">
              <a:buFont typeface="Wingdings" panose="05000000000000000000" pitchFamily="2" charset="2"/>
              <a:buNone/>
            </a:pPr>
            <a:endParaRPr lang="en-US" altLang="en-US" sz="2000" dirty="0"/>
          </a:p>
          <a:p>
            <a:pPr lvl="1">
              <a:buFont typeface="Wingdings" panose="05000000000000000000" pitchFamily="2" charset="2"/>
              <a:buNone/>
            </a:pPr>
            <a:endParaRPr lang="en-US" altLang="en-US" sz="1800" dirty="0"/>
          </a:p>
          <a:p>
            <a:pPr lvl="1">
              <a:buFont typeface="Wingdings" panose="05000000000000000000" pitchFamily="2" charset="2"/>
              <a:buNone/>
            </a:pPr>
            <a:endParaRPr lang="en-US" altLang="en-US" sz="1800" dirty="0"/>
          </a:p>
          <a:p>
            <a:r>
              <a:rPr lang="en-US" altLang="en-US" sz="2200" dirty="0"/>
              <a:t>If </a:t>
            </a:r>
            <a:r>
              <a:rPr lang="en-US" altLang="en-US" sz="2200" i="1" dirty="0"/>
              <a:t>X</a:t>
            </a:r>
            <a:r>
              <a:rPr lang="en-US" altLang="en-US" sz="2200" dirty="0"/>
              <a:t> loses a value, we need to recheck neighbors of </a:t>
            </a:r>
            <a:r>
              <a:rPr lang="en-US" altLang="en-US" sz="2200" i="1" dirty="0"/>
              <a:t>X</a:t>
            </a:r>
            <a:r>
              <a:rPr lang="en-US" altLang="en-US" sz="2200" dirty="0"/>
              <a:t> </a:t>
            </a:r>
          </a:p>
          <a:p>
            <a:r>
              <a:rPr lang="en-US" altLang="en-US" sz="2200" dirty="0"/>
              <a:t>Detects failure earlier than forward checking
Can be run as a preprocessor or after each </a:t>
            </a:r>
            <a:r>
              <a:rPr lang="en-US" altLang="en-US" sz="2400" dirty="0"/>
              <a:t>assignment</a:t>
            </a:r>
          </a:p>
          <a:p>
            <a:pPr>
              <a:buFont typeface="Wingdings" panose="05000000000000000000" pitchFamily="2" charset="2"/>
              <a:buNone/>
            </a:pPr>
            <a:r>
              <a:rPr lang="en-US" altLang="en-US" sz="2400" dirty="0"/>
              <a:t>
</a:t>
            </a:r>
          </a:p>
        </p:txBody>
      </p:sp>
      <p:sp>
        <p:nvSpPr>
          <p:cNvPr id="5" name="Date Placeholder 3"/>
          <p:cNvSpPr>
            <a:spLocks noGrp="1"/>
          </p:cNvSpPr>
          <p:nvPr>
            <p:ph type="dt" sz="half" idx="4294967295"/>
          </p:nvPr>
        </p:nvSpPr>
        <p:spPr bwMode="auto">
          <a:xfrm>
            <a:off x="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a:solidFill>
                  <a:schemeClr val="tx1"/>
                </a:solidFill>
                <a:latin typeface="Times New Roman" pitchFamily="-107" charset="0"/>
                <a:ea typeface="Arial" pitchFamily="-107" charset="0"/>
                <a:cs typeface="Arial" pitchFamily="-107"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endParaRPr lang="en-US" altLang="en-US" dirty="0"/>
          </a:p>
        </p:txBody>
      </p:sp>
      <p:sp>
        <p:nvSpPr>
          <p:cNvPr id="7"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defRPr/>
            </a:pPr>
            <a:r>
              <a:rPr lang="en-US"/>
              <a:t>       </a:t>
            </a:r>
            <a:fld id="{A0DDEB7C-4B19-4F57-AA21-A82D82E3DBF2}" type="slidenum">
              <a:rPr lang="en-US" smtClean="0"/>
              <a:pPr>
                <a:defRPr/>
              </a:pPr>
              <a:t>49</a:t>
            </a:fld>
            <a:endParaRPr lang="en-US" altLang="en-US"/>
          </a:p>
        </p:txBody>
      </p:sp>
      <p:pic>
        <p:nvPicPr>
          <p:cNvPr id="49158" name="Picture 6" descr="ac-example4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7425" y="2971801"/>
            <a:ext cx="5133975" cy="176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5049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photo, side, old, large&#10;&#10;Description automatically generated">
            <a:extLst>
              <a:ext uri="{FF2B5EF4-FFF2-40B4-BE49-F238E27FC236}">
                <a16:creationId xmlns:a16="http://schemas.microsoft.com/office/drawing/2014/main" id="{9E5997D6-BD73-FE4B-8247-8ED319270529}"/>
              </a:ext>
            </a:extLst>
          </p:cNvPr>
          <p:cNvPicPr>
            <a:picLocks noChangeAspect="1"/>
          </p:cNvPicPr>
          <p:nvPr/>
        </p:nvPicPr>
        <p:blipFill>
          <a:blip r:embed="rId2"/>
          <a:stretch>
            <a:fillRect/>
          </a:stretch>
        </p:blipFill>
        <p:spPr>
          <a:xfrm>
            <a:off x="3122612" y="1331230"/>
            <a:ext cx="5163207" cy="5143500"/>
          </a:xfrm>
          <a:prstGeom prst="rect">
            <a:avLst/>
          </a:prstGeom>
        </p:spPr>
      </p:pic>
      <p:sp>
        <p:nvSpPr>
          <p:cNvPr id="2" name="Title 1">
            <a:extLst>
              <a:ext uri="{FF2B5EF4-FFF2-40B4-BE49-F238E27FC236}">
                <a16:creationId xmlns:a16="http://schemas.microsoft.com/office/drawing/2014/main" id="{18A847B3-0EA0-7F4B-A59F-4B53F96B1BF9}"/>
              </a:ext>
            </a:extLst>
          </p:cNvPr>
          <p:cNvSpPr>
            <a:spLocks noGrp="1"/>
          </p:cNvSpPr>
          <p:nvPr>
            <p:ph type="title"/>
          </p:nvPr>
        </p:nvSpPr>
        <p:spPr/>
        <p:txBody>
          <a:bodyPr/>
          <a:lstStyle/>
          <a:p>
            <a:r>
              <a:rPr lang="en-US" dirty="0"/>
              <a:t>Constraints in Sudoku</a:t>
            </a:r>
          </a:p>
        </p:txBody>
      </p:sp>
      <p:sp>
        <p:nvSpPr>
          <p:cNvPr id="5" name="Oval 4">
            <a:extLst>
              <a:ext uri="{FF2B5EF4-FFF2-40B4-BE49-F238E27FC236}">
                <a16:creationId xmlns:a16="http://schemas.microsoft.com/office/drawing/2014/main" id="{32E6A94B-2375-214A-B7D6-ADCE1B6EA3B7}"/>
              </a:ext>
            </a:extLst>
          </p:cNvPr>
          <p:cNvSpPr/>
          <p:nvPr/>
        </p:nvSpPr>
        <p:spPr>
          <a:xfrm>
            <a:off x="2817812" y="2514600"/>
            <a:ext cx="6095999" cy="609600"/>
          </a:xfrm>
          <a:prstGeom prst="ellipse">
            <a:avLst/>
          </a:prstGeom>
          <a:noFill/>
          <a:ln w="1270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75;g92b3bf485b_0_0">
            <a:extLst>
              <a:ext uri="{FF2B5EF4-FFF2-40B4-BE49-F238E27FC236}">
                <a16:creationId xmlns:a16="http://schemas.microsoft.com/office/drawing/2014/main" id="{3A8A6FBC-3C65-7B42-A200-41E1943D169A}"/>
              </a:ext>
            </a:extLst>
          </p:cNvPr>
          <p:cNvSpPr/>
          <p:nvPr/>
        </p:nvSpPr>
        <p:spPr>
          <a:xfrm>
            <a:off x="7923212" y="3429000"/>
            <a:ext cx="2895600" cy="354162"/>
          </a:xfrm>
          <a:prstGeom prst="wedgeRoundRectCallout">
            <a:avLst>
              <a:gd name="adj1" fmla="val -28286"/>
              <a:gd name="adj2" fmla="val -168723"/>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All different</a:t>
            </a:r>
          </a:p>
        </p:txBody>
      </p:sp>
    </p:spTree>
    <p:extLst>
      <p:ext uri="{BB962C8B-B14F-4D97-AF65-F5344CB8AC3E}">
        <p14:creationId xmlns:p14="http://schemas.microsoft.com/office/powerpoint/2010/main" val="13765596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2"/>
          <p:cNvSpPr>
            <a:spLocks noGrp="1" noChangeArrowheads="1"/>
          </p:cNvSpPr>
          <p:nvPr>
            <p:ph type="title"/>
          </p:nvPr>
        </p:nvSpPr>
        <p:spPr/>
        <p:txBody>
          <a:bodyPr/>
          <a:lstStyle/>
          <a:p>
            <a:r>
              <a:rPr lang="en-US" altLang="en-US"/>
              <a:t>Arc Consistency</a:t>
            </a:r>
          </a:p>
        </p:txBody>
      </p:sp>
      <p:sp>
        <p:nvSpPr>
          <p:cNvPr id="49157" name="Rectangle 3"/>
          <p:cNvSpPr>
            <a:spLocks noGrp="1" noChangeArrowheads="1"/>
          </p:cNvSpPr>
          <p:nvPr>
            <p:ph type="body" idx="1"/>
          </p:nvPr>
        </p:nvSpPr>
        <p:spPr/>
        <p:txBody>
          <a:bodyPr>
            <a:normAutofit/>
          </a:bodyPr>
          <a:lstStyle/>
          <a:p>
            <a:pPr marL="0" indent="0">
              <a:buNone/>
            </a:pPr>
            <a:r>
              <a:rPr lang="en-US" altLang="en-US" sz="2400" b="1" dirty="0">
                <a:latin typeface="Open Sans" panose="020B0606030504020204" pitchFamily="34" charset="0"/>
                <a:ea typeface="Open Sans" panose="020B0606030504020204" pitchFamily="34" charset="0"/>
                <a:cs typeface="Open Sans" panose="020B0606030504020204" pitchFamily="34" charset="0"/>
              </a:rPr>
              <a:t>An arc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a:t>
            </a:r>
            <a:r>
              <a:rPr lang="en-US" altLang="en-US" sz="2400" b="1" i="1" dirty="0" err="1">
                <a:latin typeface="Open Sans" panose="020B0606030504020204" pitchFamily="34" charset="0"/>
                <a:ea typeface="Open Sans" panose="020B0606030504020204" pitchFamily="34" charset="0"/>
                <a:cs typeface="Open Sans" panose="020B0606030504020204" pitchFamily="34" charset="0"/>
              </a:rPr>
              <a:t>i,j</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 is </a:t>
            </a:r>
            <a:r>
              <a:rPr lang="en-US" altLang="en-US" sz="2400"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arc consistent</a:t>
            </a:r>
            <a:r>
              <a:rPr lang="en-US" altLang="en-US" sz="2400" b="1" dirty="0">
                <a:latin typeface="Open Sans" panose="020B0606030504020204" pitchFamily="34" charset="0"/>
                <a:ea typeface="Open Sans" panose="020B0606030504020204" pitchFamily="34" charset="0"/>
                <a:cs typeface="Open Sans" panose="020B0606030504020204" pitchFamily="34" charset="0"/>
              </a:rPr>
              <a:t> if and only if every value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v </a:t>
            </a:r>
            <a:r>
              <a:rPr lang="en-US" altLang="en-US" sz="2400" b="1" dirty="0">
                <a:latin typeface="Open Sans" panose="020B0606030504020204" pitchFamily="34" charset="0"/>
                <a:ea typeface="Open Sans" panose="020B0606030504020204" pitchFamily="34" charset="0"/>
                <a:cs typeface="Open Sans" panose="020B0606030504020204" pitchFamily="34" charset="0"/>
              </a:rPr>
              <a:t>on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X</a:t>
            </a:r>
            <a:r>
              <a:rPr lang="en-US" altLang="en-US" sz="2400" b="1" i="1" baseline="-25000" dirty="0">
                <a:latin typeface="Open Sans" panose="020B0606030504020204" pitchFamily="34" charset="0"/>
                <a:ea typeface="Open Sans" panose="020B0606030504020204" pitchFamily="34" charset="0"/>
                <a:cs typeface="Open Sans" panose="020B0606030504020204" pitchFamily="34" charset="0"/>
              </a:rPr>
              <a:t>i</a:t>
            </a:r>
            <a:r>
              <a:rPr lang="en-US" altLang="en-US" sz="2400" b="1" dirty="0">
                <a:latin typeface="Open Sans" panose="020B0606030504020204" pitchFamily="34" charset="0"/>
                <a:ea typeface="Open Sans" panose="020B0606030504020204" pitchFamily="34" charset="0"/>
                <a:cs typeface="Open Sans" panose="020B0606030504020204" pitchFamily="34" charset="0"/>
              </a:rPr>
              <a:t> is consistent with some label on </a:t>
            </a:r>
            <a:r>
              <a:rPr lang="en-US" altLang="en-US" sz="2400" b="1" i="1" dirty="0" err="1">
                <a:latin typeface="Open Sans" panose="020B0606030504020204" pitchFamily="34" charset="0"/>
                <a:ea typeface="Open Sans" panose="020B0606030504020204" pitchFamily="34" charset="0"/>
                <a:cs typeface="Open Sans" panose="020B0606030504020204" pitchFamily="34" charset="0"/>
              </a:rPr>
              <a:t>Y</a:t>
            </a:r>
            <a:r>
              <a:rPr lang="en-US" altLang="en-US" sz="2400" b="1" i="1" baseline="-25000" dirty="0" err="1">
                <a:latin typeface="Open Sans" panose="020B0606030504020204" pitchFamily="34" charset="0"/>
                <a:ea typeface="Open Sans" panose="020B0606030504020204" pitchFamily="34" charset="0"/>
                <a:cs typeface="Open Sans" panose="020B0606030504020204" pitchFamily="34" charset="0"/>
              </a:rPr>
              <a:t>j</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a:t>
            </a:r>
          </a:p>
          <a:p>
            <a:pPr marL="457200" indent="-457200"/>
            <a:endParaRPr lang="en-US" altLang="en-US" sz="2400" b="1" i="1" dirty="0">
              <a:latin typeface="Open Sans" panose="020B0606030504020204" pitchFamily="34" charset="0"/>
              <a:ea typeface="Open Sans" panose="020B0606030504020204" pitchFamily="34" charset="0"/>
              <a:cs typeface="Open Sans" panose="020B0606030504020204" pitchFamily="34" charset="0"/>
            </a:endParaRPr>
          </a:p>
          <a:p>
            <a:pPr marL="0" indent="0">
              <a:buNone/>
            </a:pPr>
            <a:r>
              <a:rPr lang="en-US" altLang="en-US" sz="2400" b="1" dirty="0">
                <a:latin typeface="Open Sans" panose="020B0606030504020204" pitchFamily="34" charset="0"/>
                <a:ea typeface="Open Sans" panose="020B0606030504020204" pitchFamily="34" charset="0"/>
                <a:cs typeface="Open Sans" panose="020B0606030504020204" pitchFamily="34" charset="0"/>
              </a:rPr>
              <a:t>To make an arc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a:t>
            </a:r>
            <a:r>
              <a:rPr lang="en-US" altLang="en-US" sz="2400" b="1" i="1" dirty="0" err="1">
                <a:latin typeface="Open Sans" panose="020B0606030504020204" pitchFamily="34" charset="0"/>
                <a:ea typeface="Open Sans" panose="020B0606030504020204" pitchFamily="34" charset="0"/>
                <a:cs typeface="Open Sans" panose="020B0606030504020204" pitchFamily="34" charset="0"/>
              </a:rPr>
              <a:t>i,j</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 </a:t>
            </a:r>
            <a:r>
              <a:rPr lang="en-US" altLang="en-US" sz="2400" b="1" dirty="0">
                <a:latin typeface="Open Sans" panose="020B0606030504020204" pitchFamily="34" charset="0"/>
                <a:ea typeface="Open Sans" panose="020B0606030504020204" pitchFamily="34" charset="0"/>
                <a:cs typeface="Open Sans" panose="020B0606030504020204" pitchFamily="34" charset="0"/>
              </a:rPr>
              <a:t>arc consistent, </a:t>
            </a:r>
            <a:br>
              <a:rPr lang="en-US" altLang="en-US" sz="2400" b="1" dirty="0">
                <a:latin typeface="Open Sans" panose="020B0606030504020204" pitchFamily="34" charset="0"/>
                <a:ea typeface="Open Sans" panose="020B0606030504020204" pitchFamily="34" charset="0"/>
                <a:cs typeface="Open Sans" panose="020B0606030504020204" pitchFamily="34" charset="0"/>
              </a:rPr>
            </a:br>
            <a:r>
              <a:rPr lang="en-US" altLang="en-US" sz="2400" b="1" dirty="0">
                <a:latin typeface="Open Sans" panose="020B0606030504020204" pitchFamily="34" charset="0"/>
                <a:ea typeface="Open Sans" panose="020B0606030504020204" pitchFamily="34" charset="0"/>
                <a:cs typeface="Open Sans" panose="020B0606030504020204" pitchFamily="34" charset="0"/>
              </a:rPr>
              <a:t>	for</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 </a:t>
            </a:r>
            <a:r>
              <a:rPr lang="en-US" altLang="en-US" sz="2400" b="1" dirty="0">
                <a:latin typeface="Open Sans" panose="020B0606030504020204" pitchFamily="34" charset="0"/>
                <a:ea typeface="Open Sans" panose="020B0606030504020204" pitchFamily="34" charset="0"/>
                <a:cs typeface="Open Sans" panose="020B0606030504020204" pitchFamily="34" charset="0"/>
              </a:rPr>
              <a:t>each value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v</a:t>
            </a:r>
            <a:r>
              <a:rPr lang="en-US" altLang="en-US" sz="2400" b="1" dirty="0">
                <a:latin typeface="Open Sans" panose="020B0606030504020204" pitchFamily="34" charset="0"/>
                <a:ea typeface="Open Sans" panose="020B0606030504020204" pitchFamily="34" charset="0"/>
                <a:cs typeface="Open Sans" panose="020B0606030504020204" pitchFamily="34" charset="0"/>
              </a:rPr>
              <a:t> on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X</a:t>
            </a:r>
            <a:r>
              <a:rPr lang="en-US" altLang="en-US" sz="2400" b="1" i="1" baseline="-25000" dirty="0">
                <a:latin typeface="Open Sans" panose="020B0606030504020204" pitchFamily="34" charset="0"/>
                <a:ea typeface="Open Sans" panose="020B0606030504020204" pitchFamily="34" charset="0"/>
                <a:cs typeface="Open Sans" panose="020B0606030504020204" pitchFamily="34" charset="0"/>
              </a:rPr>
              <a:t>i </a:t>
            </a:r>
            <a:r>
              <a:rPr lang="en-US" altLang="en-US" sz="2400" b="1" dirty="0">
                <a:latin typeface="Open Sans" panose="020B0606030504020204" pitchFamily="34" charset="0"/>
                <a:ea typeface="Open Sans" panose="020B0606030504020204" pitchFamily="34" charset="0"/>
                <a:cs typeface="Open Sans" panose="020B0606030504020204" pitchFamily="34" charset="0"/>
              </a:rPr>
              <a:t>, </a:t>
            </a:r>
            <a:br>
              <a:rPr lang="en-US" altLang="en-US" sz="2400" b="1" dirty="0">
                <a:latin typeface="Open Sans" panose="020B0606030504020204" pitchFamily="34" charset="0"/>
                <a:ea typeface="Open Sans" panose="020B0606030504020204" pitchFamily="34" charset="0"/>
                <a:cs typeface="Open Sans" panose="020B0606030504020204" pitchFamily="34" charset="0"/>
              </a:rPr>
            </a:br>
            <a:r>
              <a:rPr lang="en-US" altLang="en-US" sz="2400" b="1" dirty="0">
                <a:latin typeface="Open Sans" panose="020B0606030504020204" pitchFamily="34" charset="0"/>
                <a:ea typeface="Open Sans" panose="020B0606030504020204" pitchFamily="34" charset="0"/>
                <a:cs typeface="Open Sans" panose="020B0606030504020204" pitchFamily="34" charset="0"/>
              </a:rPr>
              <a:t>		if there is no label on </a:t>
            </a:r>
            <a:r>
              <a:rPr lang="en-US" altLang="en-US" sz="2400" b="1" i="1" dirty="0" err="1">
                <a:latin typeface="Open Sans" panose="020B0606030504020204" pitchFamily="34" charset="0"/>
                <a:ea typeface="Open Sans" panose="020B0606030504020204" pitchFamily="34" charset="0"/>
                <a:cs typeface="Open Sans" panose="020B0606030504020204" pitchFamily="34" charset="0"/>
              </a:rPr>
              <a:t>Y</a:t>
            </a:r>
            <a:r>
              <a:rPr lang="en-US" altLang="en-US" sz="2400" b="1" i="1" baseline="-25000" dirty="0" err="1">
                <a:latin typeface="Open Sans" panose="020B0606030504020204" pitchFamily="34" charset="0"/>
                <a:ea typeface="Open Sans" panose="020B0606030504020204" pitchFamily="34" charset="0"/>
                <a:cs typeface="Open Sans" panose="020B0606030504020204" pitchFamily="34" charset="0"/>
              </a:rPr>
              <a:t>j</a:t>
            </a:r>
            <a:r>
              <a:rPr lang="en-US" altLang="en-US" sz="2400" b="1" i="1" baseline="-25000" dirty="0">
                <a:latin typeface="Open Sans" panose="020B0606030504020204" pitchFamily="34" charset="0"/>
                <a:ea typeface="Open Sans" panose="020B0606030504020204" pitchFamily="34" charset="0"/>
                <a:cs typeface="Open Sans" panose="020B0606030504020204" pitchFamily="34" charset="0"/>
              </a:rPr>
              <a:t>  </a:t>
            </a:r>
            <a:r>
              <a:rPr lang="en-US" altLang="en-US" sz="2400" b="1" dirty="0">
                <a:latin typeface="Open Sans" panose="020B0606030504020204" pitchFamily="34" charset="0"/>
                <a:ea typeface="Open Sans" panose="020B0606030504020204" pitchFamily="34" charset="0"/>
                <a:cs typeface="Open Sans" panose="020B0606030504020204" pitchFamily="34" charset="0"/>
              </a:rPr>
              <a:t>consistent with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v </a:t>
            </a:r>
          </a:p>
          <a:p>
            <a:pPr marL="0" indent="0">
              <a:buNone/>
            </a:pPr>
            <a:r>
              <a:rPr lang="en-US" altLang="en-US" sz="2400" b="1" i="1" dirty="0">
                <a:latin typeface="Open Sans" panose="020B0606030504020204" pitchFamily="34" charset="0"/>
                <a:ea typeface="Open Sans" panose="020B0606030504020204" pitchFamily="34" charset="0"/>
                <a:cs typeface="Open Sans" panose="020B0606030504020204" pitchFamily="34" charset="0"/>
              </a:rPr>
              <a:t>		</a:t>
            </a:r>
            <a:r>
              <a:rPr lang="en-US" altLang="en-US" sz="2400" b="1" dirty="0">
                <a:latin typeface="Open Sans" panose="020B0606030504020204" pitchFamily="34" charset="0"/>
                <a:ea typeface="Open Sans" panose="020B0606030504020204" pitchFamily="34" charset="0"/>
                <a:cs typeface="Open Sans" panose="020B0606030504020204" pitchFamily="34" charset="0"/>
              </a:rPr>
              <a:t>then</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 </a:t>
            </a:r>
            <a:r>
              <a:rPr lang="en-US" altLang="en-US" sz="2400" b="1" dirty="0">
                <a:latin typeface="Open Sans" panose="020B0606030504020204" pitchFamily="34" charset="0"/>
                <a:ea typeface="Open Sans" panose="020B0606030504020204" pitchFamily="34" charset="0"/>
                <a:cs typeface="Open Sans" panose="020B0606030504020204" pitchFamily="34" charset="0"/>
              </a:rPr>
              <a:t>remove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v </a:t>
            </a:r>
            <a:r>
              <a:rPr lang="en-US" altLang="en-US" sz="2400" b="1" dirty="0">
                <a:latin typeface="Open Sans" panose="020B0606030504020204" pitchFamily="34" charset="0"/>
                <a:ea typeface="Open Sans" panose="020B0606030504020204" pitchFamily="34" charset="0"/>
                <a:cs typeface="Open Sans" panose="020B0606030504020204" pitchFamily="34" charset="0"/>
              </a:rPr>
              <a:t>from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X</a:t>
            </a:r>
            <a:r>
              <a:rPr lang="en-US" altLang="en-US" sz="2400" b="1" i="1" baseline="-25000" dirty="0">
                <a:latin typeface="Open Sans" panose="020B0606030504020204" pitchFamily="34" charset="0"/>
                <a:ea typeface="Open Sans" panose="020B0606030504020204" pitchFamily="34" charset="0"/>
                <a:cs typeface="Open Sans" panose="020B0606030504020204" pitchFamily="34" charset="0"/>
              </a:rPr>
              <a:t>i</a:t>
            </a:r>
          </a:p>
          <a:p>
            <a:pPr marL="457200" indent="-457200"/>
            <a:endParaRPr lang="en-US" altLang="en-US" sz="2400" b="1" i="1" baseline="-25000" dirty="0">
              <a:latin typeface="Open Sans" panose="020B0606030504020204" pitchFamily="34" charset="0"/>
              <a:ea typeface="Open Sans" panose="020B0606030504020204" pitchFamily="34" charset="0"/>
              <a:cs typeface="Open Sans" panose="020B0606030504020204" pitchFamily="34" charset="0"/>
            </a:endParaRPr>
          </a:p>
          <a:p>
            <a:pPr marL="457200" indent="-457200"/>
            <a:r>
              <a:rPr lang="en-US" altLang="en-US" sz="2400" b="1" dirty="0">
                <a:latin typeface="Open Sans" panose="020B0606030504020204" pitchFamily="34" charset="0"/>
                <a:ea typeface="Open Sans" panose="020B0606030504020204" pitchFamily="34" charset="0"/>
                <a:cs typeface="Open Sans" panose="020B0606030504020204" pitchFamily="34" charset="0"/>
              </a:rPr>
              <a:t>Given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d </a:t>
            </a:r>
            <a:r>
              <a:rPr lang="en-US" altLang="en-US" sz="2400" b="1" dirty="0">
                <a:latin typeface="Open Sans" panose="020B0606030504020204" pitchFamily="34" charset="0"/>
                <a:ea typeface="Open Sans" panose="020B0606030504020204" pitchFamily="34" charset="0"/>
                <a:cs typeface="Open Sans" panose="020B0606030504020204" pitchFamily="34" charset="0"/>
              </a:rPr>
              <a:t>values, checking arc (</a:t>
            </a:r>
            <a:r>
              <a:rPr lang="en-US" altLang="en-US" sz="2400" b="1" dirty="0" err="1">
                <a:latin typeface="Open Sans" panose="020B0606030504020204" pitchFamily="34" charset="0"/>
                <a:ea typeface="Open Sans" panose="020B0606030504020204" pitchFamily="34" charset="0"/>
                <a:cs typeface="Open Sans" panose="020B0606030504020204" pitchFamily="34" charset="0"/>
              </a:rPr>
              <a:t>i,j</a:t>
            </a:r>
            <a:r>
              <a:rPr lang="en-US" altLang="en-US" sz="2400" b="1" dirty="0">
                <a:latin typeface="Open Sans" panose="020B0606030504020204" pitchFamily="34" charset="0"/>
                <a:ea typeface="Open Sans" panose="020B0606030504020204" pitchFamily="34" charset="0"/>
                <a:cs typeface="Open Sans" panose="020B0606030504020204" pitchFamily="34" charset="0"/>
              </a:rPr>
              <a:t>) takes </a:t>
            </a:r>
            <a:r>
              <a:rPr lang="en-US" altLang="en-US" sz="2400" b="1" i="1" dirty="0">
                <a:solidFill>
                  <a:schemeClr val="accent2"/>
                </a:solidFill>
                <a:latin typeface="Open Sans" panose="020B0606030504020204" pitchFamily="34" charset="0"/>
                <a:ea typeface="Open Sans" panose="020B0606030504020204" pitchFamily="34" charset="0"/>
                <a:cs typeface="Open Sans" panose="020B0606030504020204" pitchFamily="34" charset="0"/>
              </a:rPr>
              <a:t>O(d</a:t>
            </a:r>
            <a:r>
              <a:rPr lang="en-US" altLang="en-US" sz="2400" b="1" i="1" baseline="30000" dirty="0">
                <a:solidFill>
                  <a:schemeClr val="accent2"/>
                </a:solidFill>
                <a:latin typeface="Open Sans" panose="020B0606030504020204" pitchFamily="34" charset="0"/>
                <a:ea typeface="Open Sans" panose="020B0606030504020204" pitchFamily="34" charset="0"/>
                <a:cs typeface="Open Sans" panose="020B0606030504020204" pitchFamily="34" charset="0"/>
              </a:rPr>
              <a:t>2</a:t>
            </a:r>
            <a:r>
              <a:rPr lang="en-US" altLang="en-US" sz="2400" b="1" i="1" dirty="0">
                <a:solidFill>
                  <a:schemeClr val="accent2"/>
                </a:solidFill>
                <a:latin typeface="Open Sans" panose="020B0606030504020204" pitchFamily="34" charset="0"/>
                <a:ea typeface="Open Sans" panose="020B0606030504020204" pitchFamily="34" charset="0"/>
                <a:cs typeface="Open Sans" panose="020B0606030504020204" pitchFamily="34" charset="0"/>
              </a:rPr>
              <a:t>)</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 </a:t>
            </a:r>
            <a:r>
              <a:rPr lang="en-US" altLang="en-US" sz="2400" b="1" dirty="0">
                <a:latin typeface="Open Sans" panose="020B0606030504020204" pitchFamily="34" charset="0"/>
                <a:ea typeface="Open Sans" panose="020B0606030504020204" pitchFamily="34" charset="0"/>
                <a:cs typeface="Open Sans" panose="020B0606030504020204" pitchFamily="34" charset="0"/>
              </a:rPr>
              <a:t>time worst case</a:t>
            </a:r>
          </a:p>
          <a:p>
            <a:pPr marL="457200" indent="-457200">
              <a:buNone/>
            </a:pPr>
            <a:endParaRPr lang="en-US" altLang="en-US" sz="24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49155" name="Slide Number Placeholder 5"/>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       </a:t>
            </a:r>
            <a:fld id="{AAC9923B-D042-4A2A-BBEC-F11825A8D3E2}" type="slidenum">
              <a:rPr lang="en-US" altLang="en-US" sz="1400" b="0">
                <a:latin typeface="Times New Roman" pitchFamily="18" charset="0"/>
              </a:rPr>
              <a:pPr>
                <a:spcBef>
                  <a:spcPct val="0"/>
                </a:spcBef>
                <a:buClrTx/>
                <a:buSzTx/>
                <a:buFontTx/>
                <a:buNone/>
              </a:pPr>
              <a:t>50</a:t>
            </a:fld>
            <a:endParaRPr lang="en-US" altLang="en-US" sz="1400" b="0">
              <a:latin typeface="Times New Roman" pitchFamily="18" charset="0"/>
            </a:endParaRPr>
          </a:p>
        </p:txBody>
      </p:sp>
    </p:spTree>
    <p:extLst>
      <p:ext uri="{BB962C8B-B14F-4D97-AF65-F5344CB8AC3E}">
        <p14:creationId xmlns:p14="http://schemas.microsoft.com/office/powerpoint/2010/main" val="23461069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t>Example: The Waltz Algorithm</a:t>
            </a:r>
          </a:p>
        </p:txBody>
      </p:sp>
      <p:sp>
        <p:nvSpPr>
          <p:cNvPr id="13315" name="Rectangle 3"/>
          <p:cNvSpPr>
            <a:spLocks noGrp="1" noChangeArrowheads="1"/>
          </p:cNvSpPr>
          <p:nvPr>
            <p:ph type="body" idx="1"/>
          </p:nvPr>
        </p:nvSpPr>
        <p:spPr/>
        <p:txBody>
          <a:bodyPr/>
          <a:lstStyle/>
          <a:p>
            <a:pPr eaLnBrk="1" hangingPunct="1">
              <a:lnSpc>
                <a:spcPct val="80000"/>
              </a:lnSpc>
            </a:pPr>
            <a:r>
              <a:rPr lang="en-US" sz="2000" b="1" dirty="0"/>
              <a:t>The Waltz algorithm is for interpreting line drawings of solid </a:t>
            </a:r>
            <a:r>
              <a:rPr lang="en-US" sz="2000" b="1" dirty="0" err="1"/>
              <a:t>polyhedra</a:t>
            </a:r>
            <a:r>
              <a:rPr lang="en-US" sz="2000" b="1" dirty="0"/>
              <a:t> as 3D objects</a:t>
            </a:r>
          </a:p>
          <a:p>
            <a:pPr eaLnBrk="1" hangingPunct="1">
              <a:lnSpc>
                <a:spcPct val="80000"/>
              </a:lnSpc>
            </a:pPr>
            <a:r>
              <a:rPr lang="en-US" sz="2000" b="1" dirty="0"/>
              <a:t>An early example of an AI computation posed as a CSP </a:t>
            </a:r>
          </a:p>
          <a:p>
            <a:pPr eaLnBrk="1" hangingPunct="1">
              <a:lnSpc>
                <a:spcPct val="80000"/>
              </a:lnSpc>
            </a:pPr>
            <a:endParaRPr lang="en-US" sz="2000" b="1" dirty="0"/>
          </a:p>
          <a:p>
            <a:pPr eaLnBrk="1" hangingPunct="1">
              <a:lnSpc>
                <a:spcPct val="80000"/>
              </a:lnSpc>
            </a:pPr>
            <a:endParaRPr lang="en-US" sz="2000" b="1" dirty="0"/>
          </a:p>
          <a:p>
            <a:pPr eaLnBrk="1" hangingPunct="1">
              <a:lnSpc>
                <a:spcPct val="80000"/>
              </a:lnSpc>
            </a:pPr>
            <a:endParaRPr lang="en-US" sz="2000" b="1"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72587" y="3394473"/>
            <a:ext cx="4409880" cy="2439618"/>
          </a:xfrm>
          <a:prstGeom prst="rect">
            <a:avLst/>
          </a:prstGeom>
          <a:noFill/>
        </p:spPr>
      </p:pic>
      <p:sp>
        <p:nvSpPr>
          <p:cNvPr id="14" name="Rectangle 3"/>
          <p:cNvSpPr txBox="1">
            <a:spLocks noChangeArrowheads="1"/>
          </p:cNvSpPr>
          <p:nvPr/>
        </p:nvSpPr>
        <p:spPr bwMode="auto">
          <a:xfrm>
            <a:off x="6437312" y="4286250"/>
            <a:ext cx="4114800" cy="1919261"/>
          </a:xfrm>
          <a:prstGeom prst="rect">
            <a:avLst/>
          </a:prstGeom>
          <a:noFill/>
          <a:ln w="9525">
            <a:noFill/>
            <a:miter lim="800000"/>
            <a:headEnd/>
            <a:tailEnd/>
          </a:ln>
        </p:spPr>
        <p:txBody>
          <a:bodyPr vert="horz" wrap="square" lIns="68576" tIns="34289" rIns="68576" bIns="34289" numCol="1" anchor="t" anchorCtr="0" compatLnSpc="1">
            <a:prstTxWarp prst="textNoShape">
              <a:avLst/>
            </a:prstTxWarp>
          </a:bodyPr>
          <a:lstStyle/>
          <a:p>
            <a:pPr marL="257156" indent="-257156">
              <a:lnSpc>
                <a:spcPct val="80000"/>
              </a:lnSpc>
              <a:spcBef>
                <a:spcPct val="20000"/>
              </a:spcBef>
              <a:buClr>
                <a:schemeClr val="accent2"/>
              </a:buClr>
              <a:buFont typeface="Wingdings" pitchFamily="2" charset="2"/>
              <a:buChar char="§"/>
            </a:pPr>
            <a:r>
              <a:rPr lang="en-US" sz="2000" b="1" dirty="0">
                <a:solidFill>
                  <a:schemeClr val="accent2"/>
                </a:solidFill>
                <a:latin typeface="Calibri" pitchFamily="34" charset="0"/>
                <a:cs typeface="+mn-cs"/>
              </a:rPr>
              <a:t>Approach:</a:t>
            </a:r>
          </a:p>
          <a:p>
            <a:pPr marL="600038" lvl="1" indent="-257156">
              <a:lnSpc>
                <a:spcPct val="80000"/>
              </a:lnSpc>
              <a:spcBef>
                <a:spcPct val="20000"/>
              </a:spcBef>
              <a:buFont typeface="Wingdings" pitchFamily="2" charset="2"/>
              <a:buChar char="§"/>
            </a:pPr>
            <a:r>
              <a:rPr lang="en-US" sz="2000" b="1" dirty="0">
                <a:latin typeface="Calibri" pitchFamily="34" charset="0"/>
                <a:cs typeface="+mn-cs"/>
              </a:rPr>
              <a:t>Each intersection is a variable</a:t>
            </a:r>
          </a:p>
          <a:p>
            <a:pPr marL="600038" lvl="1" indent="-257156">
              <a:lnSpc>
                <a:spcPct val="80000"/>
              </a:lnSpc>
              <a:spcBef>
                <a:spcPct val="20000"/>
              </a:spcBef>
              <a:buFont typeface="Wingdings" pitchFamily="2" charset="2"/>
              <a:buChar char="§"/>
            </a:pPr>
            <a:r>
              <a:rPr lang="en-US" sz="2000" b="1" dirty="0">
                <a:latin typeface="Calibri" pitchFamily="34" charset="0"/>
                <a:cs typeface="+mn-cs"/>
              </a:rPr>
              <a:t>Adjacent intersections impose constraints on each other</a:t>
            </a:r>
          </a:p>
          <a:p>
            <a:pPr marL="600038" lvl="1" indent="-257156">
              <a:lnSpc>
                <a:spcPct val="80000"/>
              </a:lnSpc>
              <a:spcBef>
                <a:spcPct val="20000"/>
              </a:spcBef>
              <a:buFont typeface="Wingdings" pitchFamily="2" charset="2"/>
              <a:buChar char="§"/>
            </a:pPr>
            <a:r>
              <a:rPr lang="en-US" sz="2000" b="1" dirty="0">
                <a:latin typeface="Calibri" pitchFamily="34" charset="0"/>
                <a:cs typeface="+mn-cs"/>
              </a:rPr>
              <a:t>Solutions are physically realizable 3D interpretations</a:t>
            </a:r>
            <a:endParaRPr lang="en-US" sz="2000" b="1" dirty="0">
              <a:solidFill>
                <a:schemeClr val="accent2"/>
              </a:solidFill>
              <a:latin typeface="Calibri" pitchFamily="34" charset="0"/>
              <a:cs typeface="+mn-cs"/>
            </a:endParaRPr>
          </a:p>
        </p:txBody>
      </p:sp>
      <p:grpSp>
        <p:nvGrpSpPr>
          <p:cNvPr id="15" name="Group 5"/>
          <p:cNvGrpSpPr>
            <a:grpSpLocks/>
          </p:cNvGrpSpPr>
          <p:nvPr/>
        </p:nvGrpSpPr>
        <p:grpSpPr bwMode="auto">
          <a:xfrm>
            <a:off x="8049418" y="3469481"/>
            <a:ext cx="571500" cy="457200"/>
            <a:chOff x="1296" y="2736"/>
            <a:chExt cx="480" cy="528"/>
          </a:xfrm>
        </p:grpSpPr>
        <p:sp>
          <p:nvSpPr>
            <p:cNvPr id="16" name="Line 6"/>
            <p:cNvSpPr>
              <a:spLocks noChangeShapeType="1"/>
            </p:cNvSpPr>
            <p:nvPr/>
          </p:nvSpPr>
          <p:spPr bwMode="auto">
            <a:xfrm>
              <a:off x="1536" y="2736"/>
              <a:ext cx="0" cy="288"/>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800"/>
            </a:p>
          </p:txBody>
        </p:sp>
        <p:sp>
          <p:nvSpPr>
            <p:cNvPr id="17" name="Line 7"/>
            <p:cNvSpPr>
              <a:spLocks noChangeShapeType="1"/>
            </p:cNvSpPr>
            <p:nvPr/>
          </p:nvSpPr>
          <p:spPr bwMode="auto">
            <a:xfrm>
              <a:off x="1536" y="3024"/>
              <a:ext cx="240" cy="192"/>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800"/>
            </a:p>
          </p:txBody>
        </p:sp>
        <p:sp>
          <p:nvSpPr>
            <p:cNvPr id="18" name="Line 8"/>
            <p:cNvSpPr>
              <a:spLocks noChangeShapeType="1"/>
            </p:cNvSpPr>
            <p:nvPr/>
          </p:nvSpPr>
          <p:spPr bwMode="auto">
            <a:xfrm flipH="1">
              <a:off x="1296" y="3024"/>
              <a:ext cx="240" cy="24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800"/>
            </a:p>
          </p:txBody>
        </p:sp>
      </p:grpSp>
      <p:sp>
        <p:nvSpPr>
          <p:cNvPr id="19" name="Text Box 11"/>
          <p:cNvSpPr txBox="1">
            <a:spLocks noChangeArrowheads="1"/>
          </p:cNvSpPr>
          <p:nvPr/>
        </p:nvSpPr>
        <p:spPr bwMode="auto">
          <a:xfrm>
            <a:off x="8563768" y="3469482"/>
            <a:ext cx="400050" cy="4847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8579" tIns="34289" rIns="68579" bIns="34289">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700"/>
              <a:t>?</a:t>
            </a:r>
          </a:p>
        </p:txBody>
      </p:sp>
      <p:pic>
        <p:nvPicPr>
          <p:cNvPr id="20" name="Picture 19" descr="Waltz-full.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580314" y="2057401"/>
            <a:ext cx="1414463" cy="13370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 name="Picture 14" descr="Waltz-partial.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974412" y="2440783"/>
            <a:ext cx="607219" cy="5298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TextBox 12"/>
          <p:cNvSpPr txBox="1"/>
          <p:nvPr/>
        </p:nvSpPr>
        <p:spPr bwMode="auto">
          <a:xfrm>
            <a:off x="36512" y="5886452"/>
            <a:ext cx="3212419"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dirty="0"/>
              <a:t>Slide credit: </a:t>
            </a:r>
            <a:r>
              <a:rPr lang="en-US" dirty="0">
                <a:latin typeface="Calibri"/>
                <a:cs typeface="Calibri"/>
              </a:rPr>
              <a:t>Dan Klein and Pieter </a:t>
            </a:r>
            <a:r>
              <a:rPr lang="en-US" dirty="0" err="1">
                <a:latin typeface="Calibri"/>
                <a:cs typeface="Calibri"/>
              </a:rPr>
              <a:t>Abbeel</a:t>
            </a:r>
            <a:endParaRPr lang="en-US" dirty="0">
              <a:latin typeface="Calibri"/>
              <a:cs typeface="Calibri"/>
            </a:endParaRPr>
          </a:p>
          <a:p>
            <a:pPr algn="ctr"/>
            <a:r>
              <a:rPr lang="en-US" dirty="0">
                <a:latin typeface="Calibri"/>
                <a:cs typeface="Calibri"/>
              </a:rPr>
              <a:t>http://</a:t>
            </a:r>
            <a:r>
              <a:rPr lang="en-US" dirty="0" err="1">
                <a:latin typeface="Calibri"/>
                <a:cs typeface="Calibri"/>
              </a:rPr>
              <a:t>ai.berkeley.edu</a:t>
            </a:r>
            <a:endParaRPr lang="en-US" dirty="0"/>
          </a:p>
        </p:txBody>
      </p:sp>
    </p:spTree>
    <p:extLst>
      <p:ext uri="{BB962C8B-B14F-4D97-AF65-F5344CB8AC3E}">
        <p14:creationId xmlns:p14="http://schemas.microsoft.com/office/powerpoint/2010/main" val="661501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2"/>
          <p:cNvSpPr>
            <a:spLocks noGrp="1" noChangeArrowheads="1"/>
          </p:cNvSpPr>
          <p:nvPr>
            <p:ph type="title"/>
          </p:nvPr>
        </p:nvSpPr>
        <p:spPr/>
        <p:txBody>
          <a:bodyPr>
            <a:normAutofit/>
          </a:bodyPr>
          <a:lstStyle/>
          <a:p>
            <a:r>
              <a:rPr lang="en-US" altLang="en-US" dirty="0"/>
              <a:t>Replacing </a:t>
            </a:r>
            <a:r>
              <a:rPr lang="en-US" altLang="en-US" sz="3800" dirty="0"/>
              <a:t>Search</a:t>
            </a:r>
            <a:r>
              <a:rPr lang="en-US" altLang="en-US" dirty="0"/>
              <a:t>:</a:t>
            </a:r>
            <a:br>
              <a:rPr lang="en-US" altLang="en-US" dirty="0"/>
            </a:br>
            <a:r>
              <a:rPr lang="en-US" altLang="en-US" dirty="0"/>
              <a:t>Constraint Propagation Invented…</a:t>
            </a:r>
          </a:p>
        </p:txBody>
      </p:sp>
      <p:sp>
        <p:nvSpPr>
          <p:cNvPr id="43013" name="Rectangle 3"/>
          <p:cNvSpPr>
            <a:spLocks noGrp="1" noChangeArrowheads="1"/>
          </p:cNvSpPr>
          <p:nvPr>
            <p:ph type="body" idx="1"/>
          </p:nvPr>
        </p:nvSpPr>
        <p:spPr>
          <a:xfrm>
            <a:off x="837982" y="1751654"/>
            <a:ext cx="8456830" cy="4496746"/>
          </a:xfrm>
        </p:spPr>
        <p:txBody>
          <a:bodyPr>
            <a:normAutofit fontScale="92500" lnSpcReduction="20000"/>
          </a:bodyPr>
          <a:lstStyle/>
          <a:p>
            <a:pPr>
              <a:lnSpc>
                <a:spcPct val="90000"/>
              </a:lnSpc>
              <a:buFont typeface="Symbol" pitchFamily="18" charset="2"/>
              <a:buNone/>
            </a:pPr>
            <a:r>
              <a:rPr lang="en-US" altLang="en-US" b="1" dirty="0"/>
              <a:t>Dave Waltz’s insight: </a:t>
            </a:r>
          </a:p>
          <a:p>
            <a:pPr marL="0" indent="0">
              <a:buNone/>
            </a:pPr>
            <a:endParaRPr lang="en-US" altLang="en-US" b="1" dirty="0"/>
          </a:p>
          <a:p>
            <a:pPr>
              <a:lnSpc>
                <a:spcPct val="90000"/>
              </a:lnSpc>
            </a:pPr>
            <a:r>
              <a:rPr lang="en-US" altLang="en-US" b="1" dirty="0"/>
              <a:t>By</a:t>
            </a:r>
            <a:r>
              <a:rPr lang="en-US" altLang="en-US" b="1" dirty="0">
                <a:latin typeface="Cooper Black" pitchFamily="18" charset="0"/>
              </a:rPr>
              <a:t> </a:t>
            </a:r>
            <a:r>
              <a:rPr lang="en-US" altLang="en-US" b="1" i="1" dirty="0">
                <a:solidFill>
                  <a:schemeClr val="accent2"/>
                </a:solidFill>
                <a:latin typeface="Cooper Black" pitchFamily="18" charset="0"/>
              </a:rPr>
              <a:t>iterating </a:t>
            </a:r>
            <a:r>
              <a:rPr lang="en-US" altLang="en-US" b="1" dirty="0"/>
              <a:t>over the graph, the arc-consistency </a:t>
            </a:r>
            <a:r>
              <a:rPr lang="en-US" altLang="en-US" b="1" i="1" dirty="0">
                <a:solidFill>
                  <a:schemeClr val="accent2"/>
                </a:solidFill>
              </a:rPr>
              <a:t>constraints </a:t>
            </a:r>
            <a:r>
              <a:rPr lang="en-US" altLang="en-US" b="1" dirty="0"/>
              <a:t>can be </a:t>
            </a:r>
            <a:r>
              <a:rPr lang="en-US" altLang="en-US" b="1" i="1" dirty="0">
                <a:solidFill>
                  <a:schemeClr val="accent2"/>
                </a:solidFill>
              </a:rPr>
              <a:t>propagated </a:t>
            </a:r>
            <a:r>
              <a:rPr lang="en-US" altLang="en-US" b="1" dirty="0"/>
              <a:t>along arcs of the graph.</a:t>
            </a:r>
          </a:p>
          <a:p>
            <a:pPr>
              <a:lnSpc>
                <a:spcPct val="90000"/>
              </a:lnSpc>
            </a:pPr>
            <a:endParaRPr lang="en-US" altLang="en-US" b="1" dirty="0"/>
          </a:p>
          <a:p>
            <a:pPr>
              <a:lnSpc>
                <a:spcPct val="90000"/>
              </a:lnSpc>
            </a:pPr>
            <a:r>
              <a:rPr lang="en-US" altLang="en-US" b="1" i="1" dirty="0">
                <a:solidFill>
                  <a:srgbClr val="C00000"/>
                </a:solidFill>
              </a:rPr>
              <a:t>Search</a:t>
            </a:r>
            <a:r>
              <a:rPr lang="en-US" altLang="en-US" b="1" dirty="0"/>
              <a:t>:  Use constraints to </a:t>
            </a:r>
            <a:r>
              <a:rPr lang="en-US" altLang="en-US" b="1" i="1" dirty="0">
                <a:solidFill>
                  <a:srgbClr val="C00000"/>
                </a:solidFill>
              </a:rPr>
              <a:t>add</a:t>
            </a:r>
            <a:r>
              <a:rPr lang="en-US" altLang="en-US" b="1" dirty="0">
                <a:solidFill>
                  <a:srgbClr val="C00000"/>
                </a:solidFill>
              </a:rPr>
              <a:t> </a:t>
            </a:r>
            <a:r>
              <a:rPr lang="en-US" altLang="en-US" b="1" dirty="0"/>
              <a:t>labels to find </a:t>
            </a:r>
            <a:r>
              <a:rPr lang="en-US" altLang="en-US" b="1" i="1" dirty="0">
                <a:solidFill>
                  <a:srgbClr val="C00000"/>
                </a:solidFill>
              </a:rPr>
              <a:t>one</a:t>
            </a:r>
            <a:r>
              <a:rPr lang="en-US" altLang="en-US" b="1" i="1" dirty="0"/>
              <a:t> solution</a:t>
            </a:r>
          </a:p>
          <a:p>
            <a:pPr>
              <a:lnSpc>
                <a:spcPct val="90000"/>
              </a:lnSpc>
            </a:pPr>
            <a:endParaRPr lang="en-US" altLang="en-US" b="1" dirty="0"/>
          </a:p>
          <a:p>
            <a:pPr>
              <a:lnSpc>
                <a:spcPct val="90000"/>
              </a:lnSpc>
            </a:pPr>
            <a:r>
              <a:rPr lang="en-US" altLang="en-US" b="1" i="1" dirty="0">
                <a:solidFill>
                  <a:srgbClr val="C00000"/>
                </a:solidFill>
              </a:rPr>
              <a:t>Constraint</a:t>
            </a:r>
            <a:r>
              <a:rPr lang="en-US" altLang="en-US" b="1" dirty="0"/>
              <a:t> </a:t>
            </a:r>
            <a:r>
              <a:rPr lang="en-US" altLang="en-US" b="1" i="1" dirty="0">
                <a:solidFill>
                  <a:srgbClr val="C00000"/>
                </a:solidFill>
              </a:rPr>
              <a:t>Propagation</a:t>
            </a:r>
            <a:r>
              <a:rPr lang="en-US" altLang="en-US" b="1" dirty="0"/>
              <a:t>:  Use constraints to </a:t>
            </a:r>
            <a:r>
              <a:rPr lang="en-US" altLang="en-US" b="1" i="1" dirty="0">
                <a:solidFill>
                  <a:srgbClr val="C00000"/>
                </a:solidFill>
              </a:rPr>
              <a:t>eliminate</a:t>
            </a:r>
            <a:r>
              <a:rPr lang="en-US" altLang="en-US" b="1" i="1" dirty="0"/>
              <a:t> labels </a:t>
            </a:r>
            <a:r>
              <a:rPr lang="en-US" altLang="en-US" b="1" dirty="0"/>
              <a:t>to simultaneously find </a:t>
            </a:r>
            <a:r>
              <a:rPr lang="en-US" altLang="en-US" b="1" i="1" dirty="0">
                <a:solidFill>
                  <a:srgbClr val="C00000"/>
                </a:solidFill>
              </a:rPr>
              <a:t>all</a:t>
            </a:r>
            <a:r>
              <a:rPr lang="en-US" altLang="en-US" b="1" i="1" dirty="0"/>
              <a:t> solutions</a:t>
            </a:r>
            <a:endParaRPr lang="en-US" altLang="en-US" b="1" dirty="0"/>
          </a:p>
          <a:p>
            <a:pPr>
              <a:lnSpc>
                <a:spcPct val="90000"/>
              </a:lnSpc>
            </a:pPr>
            <a:endParaRPr lang="en-US" altLang="en-US" b="1" dirty="0"/>
          </a:p>
        </p:txBody>
      </p:sp>
      <p:pic>
        <p:nvPicPr>
          <p:cNvPr id="430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6212" y="457200"/>
            <a:ext cx="1362075" cy="187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36436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2"/>
          <p:cNvSpPr>
            <a:spLocks noGrp="1" noChangeArrowheads="1"/>
          </p:cNvSpPr>
          <p:nvPr>
            <p:ph type="title"/>
          </p:nvPr>
        </p:nvSpPr>
        <p:spPr/>
        <p:txBody>
          <a:bodyPr>
            <a:noAutofit/>
          </a:bodyPr>
          <a:lstStyle/>
          <a:p>
            <a:r>
              <a:rPr lang="en-US" altLang="en-US" sz="3400" dirty="0"/>
              <a:t>The Waltz/</a:t>
            </a:r>
            <a:r>
              <a:rPr lang="en-US" altLang="en-US" sz="3400" dirty="0" err="1"/>
              <a:t>Mackworth</a:t>
            </a:r>
            <a:r>
              <a:rPr lang="en-US" altLang="en-US" sz="3400" dirty="0"/>
              <a:t> Constraint Propagation Algorithm</a:t>
            </a:r>
          </a:p>
        </p:txBody>
      </p:sp>
      <p:sp>
        <p:nvSpPr>
          <p:cNvPr id="45061" name="Rectangle 3"/>
          <p:cNvSpPr>
            <a:spLocks noGrp="1" noChangeArrowheads="1"/>
          </p:cNvSpPr>
          <p:nvPr>
            <p:ph type="body" idx="1"/>
          </p:nvPr>
        </p:nvSpPr>
        <p:spPr/>
        <p:txBody>
          <a:bodyPr/>
          <a:lstStyle/>
          <a:p>
            <a:pPr marL="457200" indent="-457200">
              <a:buFont typeface="Symbol" pitchFamily="18" charset="2"/>
              <a:buAutoNum type="arabicPeriod"/>
            </a:pPr>
            <a:r>
              <a:rPr lang="en-US" altLang="en-US" b="1" dirty="0"/>
              <a:t>Assign </a:t>
            </a:r>
            <a:r>
              <a:rPr lang="en-US" altLang="en-US" b="1" i="1" dirty="0"/>
              <a:t>every </a:t>
            </a:r>
            <a:r>
              <a:rPr lang="en-US" altLang="en-US" b="1" dirty="0"/>
              <a:t>node in the constraint graph a set of </a:t>
            </a:r>
            <a:r>
              <a:rPr lang="en-US" altLang="en-US" b="1" i="1" dirty="0"/>
              <a:t>all</a:t>
            </a:r>
            <a:r>
              <a:rPr lang="en-US" altLang="en-US" b="1" dirty="0"/>
              <a:t> possible values </a:t>
            </a:r>
          </a:p>
          <a:p>
            <a:pPr marL="457200" indent="-457200">
              <a:buFont typeface="Symbol" pitchFamily="18" charset="2"/>
              <a:buAutoNum type="arabicPeriod"/>
            </a:pPr>
            <a:r>
              <a:rPr lang="en-US" altLang="en-US" b="1" dirty="0"/>
              <a:t>Repeat until there is no change in the set of values associated with any node:</a:t>
            </a:r>
          </a:p>
          <a:p>
            <a:pPr marL="838200" lvl="1" indent="-381000">
              <a:buFont typeface="Symbol" pitchFamily="18" charset="2"/>
              <a:buAutoNum type="arabicPeriod" startAt="3"/>
            </a:pPr>
            <a:r>
              <a:rPr lang="en-US" altLang="en-US" dirty="0"/>
              <a:t>For each node </a:t>
            </a:r>
            <a:r>
              <a:rPr lang="en-US" altLang="en-US" sz="2800" i="1" dirty="0">
                <a:latin typeface="Times New Roman" panose="02020603050405020304" pitchFamily="18" charset="0"/>
                <a:cs typeface="Times New Roman" panose="02020603050405020304" pitchFamily="18" charset="0"/>
              </a:rPr>
              <a:t>i</a:t>
            </a:r>
            <a:r>
              <a:rPr lang="en-US" altLang="en-US" dirty="0"/>
              <a:t>:</a:t>
            </a:r>
          </a:p>
          <a:p>
            <a:pPr marL="1257300" lvl="2" indent="-342900">
              <a:buFont typeface="Symbol" pitchFamily="18" charset="2"/>
              <a:buAutoNum type="arabicPeriod" startAt="4"/>
            </a:pPr>
            <a:r>
              <a:rPr lang="en-US" altLang="en-US" sz="2400" dirty="0"/>
              <a:t>For each neighboring node </a:t>
            </a:r>
            <a:r>
              <a:rPr lang="en-US" altLang="en-US" sz="2800" i="1" dirty="0">
                <a:latin typeface="Times New Roman" panose="02020603050405020304" pitchFamily="18" charset="0"/>
                <a:cs typeface="Times New Roman" panose="02020603050405020304" pitchFamily="18" charset="0"/>
              </a:rPr>
              <a:t>j</a:t>
            </a:r>
            <a:r>
              <a:rPr lang="en-US" altLang="en-US" sz="2400" i="1" dirty="0"/>
              <a:t> </a:t>
            </a:r>
            <a:r>
              <a:rPr lang="en-US" altLang="en-US" sz="2400" dirty="0"/>
              <a:t> in the picture:</a:t>
            </a:r>
          </a:p>
          <a:p>
            <a:pPr marL="1676400" lvl="3" indent="-304800">
              <a:buFont typeface="Symbol" pitchFamily="18" charset="2"/>
              <a:buAutoNum type="arabicPeriod" startAt="5"/>
            </a:pPr>
            <a:r>
              <a:rPr lang="en-US" altLang="en-US" sz="2400" dirty="0"/>
              <a:t>Remove any value from </a:t>
            </a:r>
            <a:r>
              <a:rPr lang="en-US" altLang="en-US" sz="2800" i="1" dirty="0" err="1">
                <a:latin typeface="Times New Roman" panose="02020603050405020304" pitchFamily="18" charset="0"/>
                <a:cs typeface="Times New Roman" panose="02020603050405020304" pitchFamily="18" charset="0"/>
              </a:rPr>
              <a:t>i</a:t>
            </a:r>
            <a:r>
              <a:rPr lang="en-US" altLang="en-US" sz="2400" i="1" dirty="0"/>
              <a:t> </a:t>
            </a:r>
            <a:r>
              <a:rPr lang="en-US" altLang="en-US" sz="2400" dirty="0"/>
              <a:t> which is not arc consistent with </a:t>
            </a:r>
            <a:r>
              <a:rPr lang="en-US" altLang="en-US" sz="2800" i="1" dirty="0">
                <a:latin typeface="Times New Roman" panose="02020603050405020304" pitchFamily="18" charset="0"/>
                <a:cs typeface="Times New Roman" panose="02020603050405020304" pitchFamily="18" charset="0"/>
              </a:rPr>
              <a:t>j</a:t>
            </a:r>
            <a:r>
              <a:rPr lang="en-US" altLang="en-US" sz="2400" i="1" dirty="0"/>
              <a:t>. </a:t>
            </a:r>
            <a:r>
              <a:rPr lang="en-US" altLang="en-US" sz="2400" dirty="0"/>
              <a:t> </a:t>
            </a:r>
          </a:p>
        </p:txBody>
      </p:sp>
    </p:spTree>
    <p:extLst>
      <p:ext uri="{BB962C8B-B14F-4D97-AF65-F5344CB8AC3E}">
        <p14:creationId xmlns:p14="http://schemas.microsoft.com/office/powerpoint/2010/main" val="35482837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2"/>
          <p:cNvSpPr>
            <a:spLocks noGrp="1" noChangeArrowheads="1"/>
          </p:cNvSpPr>
          <p:nvPr>
            <p:ph type="title"/>
          </p:nvPr>
        </p:nvSpPr>
        <p:spPr/>
        <p:txBody>
          <a:bodyPr/>
          <a:lstStyle/>
          <a:p>
            <a:r>
              <a:rPr lang="en-US" altLang="en-US" dirty="0"/>
              <a:t>Inefficiencies: Towards AC-3</a:t>
            </a:r>
          </a:p>
        </p:txBody>
      </p:sp>
      <p:sp>
        <p:nvSpPr>
          <p:cNvPr id="47109" name="Rectangle 3"/>
          <p:cNvSpPr>
            <a:spLocks noGrp="1" noChangeArrowheads="1"/>
          </p:cNvSpPr>
          <p:nvPr>
            <p:ph type="body" idx="1"/>
          </p:nvPr>
        </p:nvSpPr>
        <p:spPr/>
        <p:txBody>
          <a:bodyPr>
            <a:normAutofit/>
          </a:bodyPr>
          <a:lstStyle/>
          <a:p>
            <a:pPr marL="457200" indent="-457200">
              <a:buFont typeface="Symbol" pitchFamily="18" charset="2"/>
              <a:buAutoNum type="arabicPeriod"/>
            </a:pPr>
            <a:r>
              <a:rPr lang="en-US" altLang="en-US" b="1" dirty="0"/>
              <a:t>At each iteration, we only need to examine those </a:t>
            </a:r>
            <a:r>
              <a:rPr lang="en-US" altLang="en-US" b="1" i="1" dirty="0">
                <a:latin typeface="Times New Roman" pitchFamily="18" charset="0"/>
              </a:rPr>
              <a:t>X</a:t>
            </a:r>
            <a:r>
              <a:rPr lang="en-US" altLang="en-US" b="1" i="1" baseline="-25000" dirty="0">
                <a:latin typeface="Times New Roman" pitchFamily="18" charset="0"/>
              </a:rPr>
              <a:t>i  </a:t>
            </a:r>
            <a:r>
              <a:rPr lang="en-US" altLang="en-US" b="1" i="1" dirty="0">
                <a:solidFill>
                  <a:schemeClr val="accent2"/>
                </a:solidFill>
              </a:rPr>
              <a:t>where at least one neighbor of </a:t>
            </a:r>
            <a:r>
              <a:rPr lang="en-US" altLang="en-US" b="1" i="1" dirty="0">
                <a:solidFill>
                  <a:schemeClr val="accent6"/>
                </a:solidFill>
                <a:latin typeface="Times New Roman" pitchFamily="18" charset="0"/>
              </a:rPr>
              <a:t>X</a:t>
            </a:r>
            <a:r>
              <a:rPr lang="en-US" altLang="en-US" b="1" i="1" baseline="-25000" dirty="0">
                <a:solidFill>
                  <a:schemeClr val="accent6"/>
                </a:solidFill>
                <a:latin typeface="Times New Roman" pitchFamily="18" charset="0"/>
              </a:rPr>
              <a:t>i  </a:t>
            </a:r>
            <a:r>
              <a:rPr lang="en-US" altLang="en-US" b="1" i="1" dirty="0">
                <a:solidFill>
                  <a:schemeClr val="accent2"/>
                </a:solidFill>
              </a:rPr>
              <a:t>has lost a value </a:t>
            </a:r>
            <a:r>
              <a:rPr lang="en-US" altLang="en-US" b="1" dirty="0"/>
              <a:t>in the previous iteration.</a:t>
            </a:r>
          </a:p>
          <a:p>
            <a:pPr marL="457200" indent="-457200">
              <a:buFont typeface="Symbol" pitchFamily="18" charset="2"/>
              <a:buAutoNum type="arabicPeriod"/>
            </a:pPr>
            <a:r>
              <a:rPr lang="en-US" altLang="en-US" b="1" dirty="0"/>
              <a:t>If </a:t>
            </a:r>
            <a:r>
              <a:rPr lang="en-US" altLang="en-US" b="1" i="1" dirty="0">
                <a:latin typeface="Times New Roman" pitchFamily="18" charset="0"/>
              </a:rPr>
              <a:t>X</a:t>
            </a:r>
            <a:r>
              <a:rPr lang="en-US" altLang="en-US" b="1" i="1" baseline="-25000" dirty="0">
                <a:latin typeface="Times New Roman" pitchFamily="18" charset="0"/>
              </a:rPr>
              <a:t>i </a:t>
            </a:r>
            <a:r>
              <a:rPr lang="en-US" altLang="en-US" b="1" dirty="0"/>
              <a:t>loses a value only because of arc inconsistencies with</a:t>
            </a:r>
            <a:r>
              <a:rPr lang="en-US" altLang="en-US" b="1" i="1" dirty="0">
                <a:latin typeface="Times New Roman" pitchFamily="18" charset="0"/>
              </a:rPr>
              <a:t> </a:t>
            </a:r>
            <a:r>
              <a:rPr lang="en-US" altLang="en-US" b="1" i="1" dirty="0" err="1">
                <a:latin typeface="Times New Roman" pitchFamily="18" charset="0"/>
              </a:rPr>
              <a:t>Y</a:t>
            </a:r>
            <a:r>
              <a:rPr lang="en-US" altLang="en-US" b="1" i="1" baseline="-25000" dirty="0" err="1">
                <a:latin typeface="Times New Roman" pitchFamily="18" charset="0"/>
              </a:rPr>
              <a:t>j</a:t>
            </a:r>
            <a:r>
              <a:rPr lang="en-US" altLang="en-US" b="1" i="1" dirty="0"/>
              <a:t>, </a:t>
            </a:r>
            <a:r>
              <a:rPr lang="en-US" altLang="en-US" b="1" dirty="0"/>
              <a:t>we </a:t>
            </a:r>
            <a:r>
              <a:rPr lang="en-US" altLang="en-US" b="1" i="1" dirty="0">
                <a:solidFill>
                  <a:schemeClr val="accent2"/>
                </a:solidFill>
              </a:rPr>
              <a:t>don’t need to check </a:t>
            </a:r>
            <a:r>
              <a:rPr lang="en-US" altLang="en-US" b="1" i="1" dirty="0" err="1">
                <a:latin typeface="Times New Roman" pitchFamily="18" charset="0"/>
              </a:rPr>
              <a:t>X</a:t>
            </a:r>
            <a:r>
              <a:rPr lang="en-US" altLang="en-US" b="1" i="1" baseline="-25000" dirty="0" err="1">
                <a:latin typeface="Times New Roman" pitchFamily="18" charset="0"/>
              </a:rPr>
              <a:t>j</a:t>
            </a:r>
            <a:r>
              <a:rPr lang="en-US" altLang="en-US" b="1" i="1" baseline="-25000" dirty="0">
                <a:latin typeface="Times New Roman" pitchFamily="18" charset="0"/>
              </a:rPr>
              <a:t>  </a:t>
            </a:r>
            <a:r>
              <a:rPr lang="en-US" altLang="en-US" b="1" dirty="0"/>
              <a:t>on the next iteration.</a:t>
            </a:r>
            <a:r>
              <a:rPr lang="en-US" altLang="en-US" b="1" i="1" dirty="0"/>
              <a:t> </a:t>
            </a:r>
          </a:p>
          <a:p>
            <a:pPr marL="457200" indent="-457200">
              <a:buFont typeface="Symbol" pitchFamily="18" charset="2"/>
              <a:buAutoNum type="arabicPeriod"/>
            </a:pPr>
            <a:r>
              <a:rPr lang="en-US" altLang="en-US" b="1" dirty="0"/>
              <a:t>Removing a value on </a:t>
            </a:r>
            <a:r>
              <a:rPr lang="en-US" altLang="en-US" b="1" i="1" dirty="0">
                <a:latin typeface="Times New Roman" pitchFamily="18" charset="0"/>
              </a:rPr>
              <a:t>X</a:t>
            </a:r>
            <a:r>
              <a:rPr lang="en-US" altLang="en-US" b="1" i="1" baseline="-25000" dirty="0">
                <a:latin typeface="Times New Roman" pitchFamily="18" charset="0"/>
              </a:rPr>
              <a:t>i</a:t>
            </a:r>
            <a:r>
              <a:rPr lang="en-US" altLang="en-US" b="1" i="1" dirty="0">
                <a:latin typeface="Times New Roman" pitchFamily="18" charset="0"/>
              </a:rPr>
              <a:t> </a:t>
            </a:r>
            <a:r>
              <a:rPr lang="en-US" altLang="en-US" b="1" dirty="0"/>
              <a:t>can only make </a:t>
            </a:r>
            <a:r>
              <a:rPr lang="en-US" altLang="en-US" b="1" i="1" dirty="0" err="1">
                <a:latin typeface="Times New Roman" pitchFamily="18" charset="0"/>
              </a:rPr>
              <a:t>Y</a:t>
            </a:r>
            <a:r>
              <a:rPr lang="en-US" altLang="en-US" b="1" i="1" baseline="-25000" dirty="0" err="1">
                <a:latin typeface="Times New Roman" pitchFamily="18" charset="0"/>
              </a:rPr>
              <a:t>j</a:t>
            </a:r>
            <a:r>
              <a:rPr lang="en-US" altLang="en-US" b="1" i="1" baseline="-25000" dirty="0">
                <a:latin typeface="Times New Roman" pitchFamily="18" charset="0"/>
              </a:rPr>
              <a:t>  </a:t>
            </a:r>
            <a:r>
              <a:rPr lang="en-US" altLang="en-US" b="1" dirty="0"/>
              <a:t>arc-inconsistent with respect to </a:t>
            </a:r>
            <a:r>
              <a:rPr lang="en-US" altLang="en-US" b="1" i="1" dirty="0">
                <a:latin typeface="Times New Roman" pitchFamily="18" charset="0"/>
              </a:rPr>
              <a:t>X</a:t>
            </a:r>
            <a:r>
              <a:rPr lang="en-US" altLang="en-US" b="1" i="1" baseline="-25000" dirty="0">
                <a:latin typeface="Times New Roman" pitchFamily="18" charset="0"/>
              </a:rPr>
              <a:t>i  </a:t>
            </a:r>
            <a:r>
              <a:rPr lang="en-US" altLang="en-US" b="1" dirty="0"/>
              <a:t>itself. Thus, we only need to check that </a:t>
            </a:r>
            <a:r>
              <a:rPr lang="en-US" altLang="en-US" b="1" i="1" dirty="0">
                <a:solidFill>
                  <a:schemeClr val="accent2"/>
                </a:solidFill>
              </a:rPr>
              <a:t>(</a:t>
            </a:r>
            <a:r>
              <a:rPr lang="en-US" altLang="en-US" b="1" i="1" dirty="0" err="1">
                <a:solidFill>
                  <a:schemeClr val="accent2"/>
                </a:solidFill>
              </a:rPr>
              <a:t>j,i</a:t>
            </a:r>
            <a:r>
              <a:rPr lang="en-US" altLang="en-US" b="1" i="1" dirty="0">
                <a:solidFill>
                  <a:schemeClr val="accent2"/>
                </a:solidFill>
              </a:rPr>
              <a:t>) </a:t>
            </a:r>
            <a:r>
              <a:rPr lang="en-US" altLang="en-US" b="1" dirty="0"/>
              <a:t>is still arc-consistent.</a:t>
            </a:r>
          </a:p>
          <a:p>
            <a:pPr marL="457200" indent="-457200">
              <a:buFont typeface="Symbol" pitchFamily="18" charset="2"/>
              <a:buAutoNum type="arabicPeriod"/>
            </a:pPr>
            <a:endParaRPr lang="en-US" altLang="en-US" b="1" dirty="0"/>
          </a:p>
          <a:p>
            <a:pPr marL="457200" indent="-457200">
              <a:buNone/>
            </a:pPr>
            <a:r>
              <a:rPr lang="en-US" altLang="en-US" b="1" dirty="0"/>
              <a:t>These insights lead a much better algorithm...</a:t>
            </a:r>
          </a:p>
        </p:txBody>
      </p:sp>
    </p:spTree>
    <p:extLst>
      <p:ext uri="{BB962C8B-B14F-4D97-AF65-F5344CB8AC3E}">
        <p14:creationId xmlns:p14="http://schemas.microsoft.com/office/powerpoint/2010/main" val="1719970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84;g92b3bf485b_0_0">
            <a:extLst>
              <a:ext uri="{FF2B5EF4-FFF2-40B4-BE49-F238E27FC236}">
                <a16:creationId xmlns:a16="http://schemas.microsoft.com/office/drawing/2014/main" id="{3D8A3C11-0591-8C4E-9F7B-46EFF85E3807}"/>
              </a:ext>
            </a:extLst>
          </p:cNvPr>
          <p:cNvSpPr/>
          <p:nvPr/>
        </p:nvSpPr>
        <p:spPr>
          <a:xfrm>
            <a:off x="7161212" y="4789634"/>
            <a:ext cx="4267200" cy="1611166"/>
          </a:xfrm>
          <a:prstGeom prst="wedgeRoundRectCallout">
            <a:avLst>
              <a:gd name="adj1" fmla="val -88347"/>
              <a:gd name="adj2" fmla="val -143847"/>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Add back arcs to neighbors whenever a node had values removed</a:t>
            </a:r>
            <a:endParaRPr sz="2500" b="1" i="0" u="none" strike="noStrike" cap="none" dirty="0">
              <a:latin typeface="Open Sans"/>
              <a:ea typeface="Open Sans"/>
              <a:cs typeface="Open Sans"/>
              <a:sym typeface="Open Sans"/>
            </a:endParaRPr>
          </a:p>
        </p:txBody>
      </p:sp>
      <p:sp>
        <p:nvSpPr>
          <p:cNvPr id="2" name="Title 1">
            <a:extLst>
              <a:ext uri="{FF2B5EF4-FFF2-40B4-BE49-F238E27FC236}">
                <a16:creationId xmlns:a16="http://schemas.microsoft.com/office/drawing/2014/main" id="{EB50EF21-7336-074D-A90A-BBB8D450338D}"/>
              </a:ext>
            </a:extLst>
          </p:cNvPr>
          <p:cNvSpPr>
            <a:spLocks noGrp="1"/>
          </p:cNvSpPr>
          <p:nvPr>
            <p:ph type="title"/>
          </p:nvPr>
        </p:nvSpPr>
        <p:spPr/>
        <p:txBody>
          <a:bodyPr/>
          <a:lstStyle/>
          <a:p>
            <a:r>
              <a:rPr lang="en-US" dirty="0"/>
              <a:t>AC-3</a:t>
            </a:r>
          </a:p>
        </p:txBody>
      </p:sp>
      <p:sp>
        <p:nvSpPr>
          <p:cNvPr id="55300" name="Rectangle 3"/>
          <p:cNvSpPr>
            <a:spLocks noGrp="1" noChangeArrowheads="1"/>
          </p:cNvSpPr>
          <p:nvPr>
            <p:ph type="body" idx="1"/>
          </p:nvPr>
        </p:nvSpPr>
        <p:spPr>
          <a:xfrm>
            <a:off x="837982" y="1371599"/>
            <a:ext cx="9752230" cy="5121273"/>
          </a:xfrm>
        </p:spPr>
        <p:txBody>
          <a:bodyPr>
            <a:normAutofit lnSpcReduction="10000"/>
          </a:bodyPr>
          <a:lstStyle/>
          <a:p>
            <a:pPr>
              <a:buFont typeface="Symbol" pitchFamily="18" charset="2"/>
              <a:buNone/>
            </a:pPr>
            <a:r>
              <a:rPr lang="en-US" altLang="en-US" sz="1600" b="1" dirty="0"/>
              <a:t>function AC-3(</a:t>
            </a:r>
            <a:r>
              <a:rPr lang="en-US" altLang="en-US" sz="1600" b="1" i="1" dirty="0" err="1"/>
              <a:t>csp</a:t>
            </a:r>
            <a:r>
              <a:rPr lang="en-US" altLang="en-US" sz="1600" b="1" dirty="0"/>
              <a:t>) return the CSP, possibly with reduced domains</a:t>
            </a:r>
          </a:p>
          <a:p>
            <a:pPr>
              <a:buFont typeface="Symbol" pitchFamily="18" charset="2"/>
              <a:buNone/>
            </a:pPr>
            <a:r>
              <a:rPr lang="en-US" altLang="en-US" sz="1600" b="1" dirty="0"/>
              <a:t>	inputs: </a:t>
            </a:r>
            <a:r>
              <a:rPr lang="en-US" altLang="en-US" sz="1600" b="1" i="1" dirty="0" err="1"/>
              <a:t>csp</a:t>
            </a:r>
            <a:r>
              <a:rPr lang="en-US" altLang="en-US" sz="1600" b="1" dirty="0"/>
              <a:t>, a binary </a:t>
            </a:r>
            <a:r>
              <a:rPr lang="en-US" altLang="en-US" sz="1600" b="1" dirty="0" err="1"/>
              <a:t>csp</a:t>
            </a:r>
            <a:r>
              <a:rPr lang="en-US" altLang="en-US" sz="1600" b="1" dirty="0"/>
              <a:t> with variables </a:t>
            </a:r>
            <a:r>
              <a:rPr lang="en-US" altLang="en-US" sz="1600" b="1" i="1" dirty="0"/>
              <a:t>{X</a:t>
            </a:r>
            <a:r>
              <a:rPr lang="en-US" altLang="en-US" sz="1600" b="1" i="1" baseline="-25000" dirty="0"/>
              <a:t>1</a:t>
            </a:r>
            <a:r>
              <a:rPr lang="en-US" altLang="en-US" sz="1600" b="1" i="1" dirty="0"/>
              <a:t>, X</a:t>
            </a:r>
            <a:r>
              <a:rPr lang="en-US" altLang="en-US" sz="1600" b="1" i="1" baseline="-25000" dirty="0"/>
              <a:t>2</a:t>
            </a:r>
            <a:r>
              <a:rPr lang="en-US" altLang="en-US" sz="1600" b="1" i="1" dirty="0"/>
              <a:t>, …, </a:t>
            </a:r>
            <a:r>
              <a:rPr lang="en-US" altLang="en-US" sz="1600" b="1" i="1" dirty="0" err="1"/>
              <a:t>X</a:t>
            </a:r>
            <a:r>
              <a:rPr lang="en-US" altLang="en-US" sz="1600" b="1" i="1" baseline="-25000" dirty="0" err="1"/>
              <a:t>n</a:t>
            </a:r>
            <a:r>
              <a:rPr lang="en-US" altLang="en-US" sz="1600" b="1" i="1" dirty="0"/>
              <a:t>}</a:t>
            </a:r>
            <a:r>
              <a:rPr lang="en-US" altLang="en-US" sz="1600" b="1" dirty="0"/>
              <a:t>	</a:t>
            </a:r>
          </a:p>
          <a:p>
            <a:pPr>
              <a:buFont typeface="Symbol" pitchFamily="18" charset="2"/>
              <a:buNone/>
            </a:pPr>
            <a:r>
              <a:rPr lang="en-US" altLang="en-US" sz="1600" b="1" dirty="0"/>
              <a:t>	local variables: </a:t>
            </a:r>
            <a:r>
              <a:rPr lang="en-US" altLang="en-US" sz="1600" b="1" i="1" dirty="0"/>
              <a:t>queue, </a:t>
            </a:r>
            <a:r>
              <a:rPr lang="en-US" altLang="en-US" sz="1600" b="1" dirty="0"/>
              <a:t>a queue of arcs initially the arcs in</a:t>
            </a:r>
            <a:r>
              <a:rPr lang="en-US" altLang="en-US" sz="1600" b="1" i="1" dirty="0"/>
              <a:t> </a:t>
            </a:r>
            <a:r>
              <a:rPr lang="en-US" altLang="en-US" sz="1600" b="1" i="1" dirty="0" err="1"/>
              <a:t>csp</a:t>
            </a:r>
            <a:endParaRPr lang="en-US" altLang="en-US" sz="1600" b="1" dirty="0"/>
          </a:p>
          <a:p>
            <a:pPr>
              <a:buFont typeface="Symbol" pitchFamily="18" charset="2"/>
              <a:buNone/>
            </a:pPr>
            <a:r>
              <a:rPr lang="en-US" altLang="en-US" sz="1600" b="1" dirty="0"/>
              <a:t>	while queue is not empty do</a:t>
            </a:r>
          </a:p>
          <a:p>
            <a:pPr>
              <a:buFont typeface="Symbol" pitchFamily="18" charset="2"/>
              <a:buNone/>
            </a:pPr>
            <a:r>
              <a:rPr lang="en-US" altLang="en-US" sz="1600" b="1" dirty="0"/>
              <a:t>		(</a:t>
            </a:r>
            <a:r>
              <a:rPr lang="en-US" altLang="en-US" sz="1600" b="1" i="1" dirty="0"/>
              <a:t>X</a:t>
            </a:r>
            <a:r>
              <a:rPr lang="en-US" altLang="en-US" sz="1600" b="1" i="1" baseline="-25000" dirty="0"/>
              <a:t>i</a:t>
            </a:r>
            <a:r>
              <a:rPr lang="en-US" altLang="en-US" sz="1600" b="1" i="1" dirty="0"/>
              <a:t>, </a:t>
            </a:r>
            <a:r>
              <a:rPr lang="en-US" altLang="en-US" sz="1600" b="1" i="1" dirty="0" err="1"/>
              <a:t>X</a:t>
            </a:r>
            <a:r>
              <a:rPr lang="en-US" altLang="en-US" sz="1600" b="1" i="1" baseline="-25000" dirty="0" err="1"/>
              <a:t>j</a:t>
            </a:r>
            <a:r>
              <a:rPr lang="en-US" altLang="en-US" sz="1600" b="1" dirty="0"/>
              <a:t>) </a:t>
            </a:r>
            <a:r>
              <a:rPr lang="en-US" altLang="en-US" sz="1600" b="1" dirty="0">
                <a:sym typeface="Symbol" pitchFamily="18" charset="2"/>
              </a:rPr>
              <a:t> </a:t>
            </a:r>
            <a:r>
              <a:rPr lang="en-US" altLang="en-US" sz="1600" b="1" i="1" dirty="0" err="1">
                <a:sym typeface="Symbol" pitchFamily="18" charset="2"/>
              </a:rPr>
              <a:t>queue.</a:t>
            </a:r>
            <a:r>
              <a:rPr lang="en-US" altLang="en-US" sz="1600" dirty="0" err="1">
                <a:sym typeface="Symbol" pitchFamily="18" charset="2"/>
              </a:rPr>
              <a:t>pop</a:t>
            </a:r>
            <a:r>
              <a:rPr lang="en-US" altLang="en-US" sz="1600" dirty="0">
                <a:sym typeface="Symbol" pitchFamily="18" charset="2"/>
              </a:rPr>
              <a:t>()</a:t>
            </a:r>
            <a:endParaRPr lang="en-US" altLang="en-US" sz="1600" b="1" dirty="0"/>
          </a:p>
          <a:p>
            <a:pPr>
              <a:buFont typeface="Symbol" pitchFamily="18" charset="2"/>
              <a:buNone/>
            </a:pPr>
            <a:r>
              <a:rPr lang="en-US" altLang="en-US" sz="1600" b="1" dirty="0"/>
              <a:t>		if REMOVE-INCONSISTENT-VALUES(</a:t>
            </a:r>
            <a:r>
              <a:rPr lang="en-US" altLang="en-US" sz="1600" b="1" i="1" dirty="0"/>
              <a:t>X</a:t>
            </a:r>
            <a:r>
              <a:rPr lang="en-US" altLang="en-US" sz="1600" b="1" i="1" baseline="-25000" dirty="0"/>
              <a:t>i</a:t>
            </a:r>
            <a:r>
              <a:rPr lang="en-US" altLang="en-US" sz="1600" b="1" i="1" dirty="0"/>
              <a:t>, </a:t>
            </a:r>
            <a:r>
              <a:rPr lang="en-US" altLang="en-US" sz="1600" b="1" i="1" dirty="0" err="1"/>
              <a:t>X</a:t>
            </a:r>
            <a:r>
              <a:rPr lang="en-US" altLang="en-US" sz="1600" b="1" i="1" baseline="-25000" dirty="0" err="1"/>
              <a:t>j</a:t>
            </a:r>
            <a:r>
              <a:rPr lang="en-US" altLang="en-US" sz="1600" b="1" dirty="0"/>
              <a:t>)</a:t>
            </a:r>
            <a:r>
              <a:rPr lang="en-US" altLang="en-US" sz="1600" b="1" i="1" dirty="0"/>
              <a:t>  </a:t>
            </a:r>
            <a:r>
              <a:rPr lang="en-US" altLang="en-US" sz="1600" b="1" dirty="0"/>
              <a:t>then</a:t>
            </a:r>
          </a:p>
          <a:p>
            <a:pPr>
              <a:buFont typeface="Symbol" pitchFamily="18" charset="2"/>
              <a:buNone/>
            </a:pPr>
            <a:r>
              <a:rPr lang="en-US" altLang="en-US" sz="1600" b="1" dirty="0"/>
              <a:t>			for each </a:t>
            </a:r>
            <a:r>
              <a:rPr lang="en-US" altLang="en-US" sz="1600" b="1" i="1" dirty="0" err="1"/>
              <a:t>X</a:t>
            </a:r>
            <a:r>
              <a:rPr lang="en-US" altLang="en-US" sz="1600" b="1" i="1" baseline="-25000" dirty="0" err="1"/>
              <a:t>k</a:t>
            </a:r>
            <a:r>
              <a:rPr lang="en-US" altLang="en-US" sz="1600" b="1" i="1" dirty="0"/>
              <a:t> </a:t>
            </a:r>
            <a:r>
              <a:rPr lang="en-US" altLang="en-US" sz="1600" b="1" dirty="0"/>
              <a:t>in NEIGHBORS[</a:t>
            </a:r>
            <a:r>
              <a:rPr lang="en-US" altLang="en-US" sz="1600" b="1" i="1" dirty="0"/>
              <a:t>X</a:t>
            </a:r>
            <a:r>
              <a:rPr lang="en-US" altLang="en-US" sz="1600" b="1" i="1" baseline="-25000" dirty="0"/>
              <a:t>i</a:t>
            </a:r>
            <a:r>
              <a:rPr lang="en-US" altLang="en-US" sz="1600" b="1" i="1" dirty="0"/>
              <a:t> </a:t>
            </a:r>
            <a:r>
              <a:rPr lang="en-US" altLang="en-US" sz="1600" b="1" dirty="0"/>
              <a:t>] – {</a:t>
            </a:r>
            <a:r>
              <a:rPr lang="en-US" altLang="en-US" sz="1600" b="1" dirty="0" err="1"/>
              <a:t>X</a:t>
            </a:r>
            <a:r>
              <a:rPr lang="en-US" altLang="en-US" sz="1600" b="1" baseline="-25000" dirty="0" err="1"/>
              <a:t>j</a:t>
            </a:r>
            <a:r>
              <a:rPr lang="en-US" altLang="en-US" sz="1600" b="1" dirty="0"/>
              <a:t>} do 					                         add (</a:t>
            </a:r>
            <a:r>
              <a:rPr lang="en-US" altLang="en-US" sz="1600" b="1" i="1" dirty="0" err="1"/>
              <a:t>X</a:t>
            </a:r>
            <a:r>
              <a:rPr lang="en-US" altLang="en-US" sz="1600" b="1" i="1" baseline="-25000" dirty="0" err="1"/>
              <a:t>k</a:t>
            </a:r>
            <a:r>
              <a:rPr lang="en-US" altLang="en-US" sz="1600" b="1" i="1" dirty="0"/>
              <a:t>, X</a:t>
            </a:r>
            <a:r>
              <a:rPr lang="en-US" altLang="en-US" sz="1600" b="1" i="1" baseline="-25000" dirty="0"/>
              <a:t>i</a:t>
            </a:r>
            <a:r>
              <a:rPr lang="en-US" altLang="en-US" sz="1600" b="1" dirty="0"/>
              <a:t>) to queue </a:t>
            </a:r>
            <a:endParaRPr lang="en-US" altLang="en-US" sz="1600" b="1" dirty="0">
              <a:solidFill>
                <a:srgbClr val="C00000"/>
              </a:solidFill>
            </a:endParaRPr>
          </a:p>
          <a:p>
            <a:pPr>
              <a:buFont typeface="Symbol" pitchFamily="18" charset="2"/>
              <a:buNone/>
            </a:pPr>
            <a:endParaRPr lang="en-US" altLang="en-US" sz="1600" b="1" dirty="0"/>
          </a:p>
          <a:p>
            <a:pPr>
              <a:buFont typeface="Symbol" pitchFamily="18" charset="2"/>
              <a:buNone/>
            </a:pPr>
            <a:r>
              <a:rPr lang="en-US" altLang="en-US" sz="1600" b="1" dirty="0"/>
              <a:t>function REMOVE-INCONSISTENT-VALUES(</a:t>
            </a:r>
            <a:r>
              <a:rPr lang="en-US" altLang="en-US" sz="1600" b="1" i="1" dirty="0"/>
              <a:t>X</a:t>
            </a:r>
            <a:r>
              <a:rPr lang="en-US" altLang="en-US" sz="1600" b="1" i="1" baseline="-25000" dirty="0"/>
              <a:t>i</a:t>
            </a:r>
            <a:r>
              <a:rPr lang="en-US" altLang="en-US" sz="1600" b="1" i="1" dirty="0"/>
              <a:t>, </a:t>
            </a:r>
            <a:r>
              <a:rPr lang="en-US" altLang="en-US" sz="1600" b="1" i="1" dirty="0" err="1"/>
              <a:t>X</a:t>
            </a:r>
            <a:r>
              <a:rPr lang="en-US" altLang="en-US" sz="1600" b="1" i="1" baseline="-25000" dirty="0" err="1"/>
              <a:t>j</a:t>
            </a:r>
            <a:r>
              <a:rPr lang="en-US" altLang="en-US" sz="1600" b="1" dirty="0"/>
              <a:t>) return </a:t>
            </a:r>
            <a:r>
              <a:rPr lang="en-US" altLang="en-US" sz="1600" b="1" i="1" dirty="0"/>
              <a:t>true</a:t>
            </a:r>
            <a:r>
              <a:rPr lang="en-US" altLang="en-US" sz="1600" b="1" dirty="0"/>
              <a:t> </a:t>
            </a:r>
            <a:r>
              <a:rPr lang="en-US" altLang="en-US" sz="1600" b="1" dirty="0" err="1"/>
              <a:t>iff</a:t>
            </a:r>
            <a:r>
              <a:rPr lang="en-US" altLang="en-US" sz="1600" b="1" dirty="0"/>
              <a:t> we remove a value</a:t>
            </a:r>
          </a:p>
          <a:p>
            <a:pPr>
              <a:buFont typeface="Symbol" pitchFamily="18" charset="2"/>
              <a:buNone/>
            </a:pPr>
            <a:r>
              <a:rPr lang="en-US" altLang="en-US" sz="1600" b="1" dirty="0"/>
              <a:t>	</a:t>
            </a:r>
            <a:r>
              <a:rPr lang="en-US" altLang="en-US" sz="1600" b="1" i="1" dirty="0"/>
              <a:t>removed</a:t>
            </a:r>
            <a:r>
              <a:rPr lang="en-US" altLang="en-US" sz="1600" b="1" dirty="0"/>
              <a:t> </a:t>
            </a:r>
            <a:r>
              <a:rPr lang="en-US" altLang="en-US" sz="1600" b="1" dirty="0">
                <a:sym typeface="Symbol" pitchFamily="18" charset="2"/>
              </a:rPr>
              <a:t>  </a:t>
            </a:r>
            <a:r>
              <a:rPr lang="en-US" altLang="en-US" sz="1600" b="1" i="1" dirty="0"/>
              <a:t>false</a:t>
            </a:r>
            <a:endParaRPr lang="en-US" altLang="en-US" sz="1600" b="1" dirty="0"/>
          </a:p>
          <a:p>
            <a:pPr>
              <a:buFont typeface="Symbol" pitchFamily="18" charset="2"/>
              <a:buNone/>
            </a:pPr>
            <a:r>
              <a:rPr lang="en-US" altLang="en-US" sz="1600" b="1" dirty="0"/>
              <a:t>	for each </a:t>
            </a:r>
            <a:r>
              <a:rPr lang="en-US" altLang="en-US" sz="1600" b="1" i="1" dirty="0"/>
              <a:t>x</a:t>
            </a:r>
            <a:r>
              <a:rPr lang="en-US" altLang="en-US" sz="1600" b="1" dirty="0"/>
              <a:t> in DOMAIN[</a:t>
            </a:r>
            <a:r>
              <a:rPr lang="en-US" altLang="en-US" sz="1600" b="1" i="1" dirty="0"/>
              <a:t>X</a:t>
            </a:r>
            <a:r>
              <a:rPr lang="en-US" altLang="en-US" sz="1600" b="1" i="1" baseline="-25000" dirty="0"/>
              <a:t>i</a:t>
            </a:r>
            <a:r>
              <a:rPr lang="en-US" altLang="en-US" sz="1600" b="1" dirty="0"/>
              <a:t>] do</a:t>
            </a:r>
          </a:p>
          <a:p>
            <a:pPr>
              <a:buFont typeface="Symbol" pitchFamily="18" charset="2"/>
              <a:buNone/>
            </a:pPr>
            <a:r>
              <a:rPr lang="en-US" altLang="en-US" sz="1600" b="1" dirty="0"/>
              <a:t>		if no value </a:t>
            </a:r>
            <a:r>
              <a:rPr lang="en-US" altLang="en-US" sz="1600" b="1" i="1" dirty="0"/>
              <a:t>y </a:t>
            </a:r>
            <a:r>
              <a:rPr lang="en-US" altLang="en-US" sz="1600" b="1" dirty="0"/>
              <a:t>in</a:t>
            </a:r>
            <a:r>
              <a:rPr lang="en-US" altLang="en-US" sz="1600" b="1" i="1" dirty="0"/>
              <a:t> </a:t>
            </a:r>
            <a:r>
              <a:rPr lang="en-US" altLang="en-US" sz="1600" b="1" dirty="0"/>
              <a:t>DOMAIN[</a:t>
            </a:r>
            <a:r>
              <a:rPr lang="en-US" altLang="en-US" sz="1600" b="1" i="1" dirty="0" err="1"/>
              <a:t>X</a:t>
            </a:r>
            <a:r>
              <a:rPr lang="en-US" altLang="en-US" sz="1600" b="1" i="1" baseline="-25000" dirty="0" err="1"/>
              <a:t>j</a:t>
            </a:r>
            <a:r>
              <a:rPr lang="en-US" altLang="en-US" sz="1600" b="1" dirty="0"/>
              <a:t>]</a:t>
            </a:r>
            <a:r>
              <a:rPr lang="en-US" altLang="en-US" sz="1600" b="1" i="1" dirty="0"/>
              <a:t> </a:t>
            </a:r>
            <a:r>
              <a:rPr lang="en-US" altLang="en-US" sz="1600" b="1" dirty="0"/>
              <a:t>allows (</a:t>
            </a:r>
            <a:r>
              <a:rPr lang="en-US" altLang="en-US" sz="1600" b="1" dirty="0" err="1"/>
              <a:t>x,y</a:t>
            </a:r>
            <a:r>
              <a:rPr lang="en-US" altLang="en-US" sz="1600" b="1" dirty="0"/>
              <a:t>) to satisfy </a:t>
            </a:r>
            <a:br>
              <a:rPr lang="en-US" altLang="en-US" sz="1600" b="1" dirty="0"/>
            </a:br>
            <a:r>
              <a:rPr lang="en-US" altLang="en-US" sz="1600" b="1" dirty="0"/>
              <a:t>		the constraints between </a:t>
            </a:r>
            <a:r>
              <a:rPr lang="en-US" altLang="en-US" sz="1600" b="1" i="1" dirty="0"/>
              <a:t>X</a:t>
            </a:r>
            <a:r>
              <a:rPr lang="en-US" altLang="en-US" sz="1600" b="1" i="1" baseline="-25000" dirty="0"/>
              <a:t>i</a:t>
            </a:r>
            <a:r>
              <a:rPr lang="en-US" altLang="en-US" sz="1600" b="1" dirty="0"/>
              <a:t> and </a:t>
            </a:r>
            <a:r>
              <a:rPr lang="en-US" altLang="en-US" sz="1600" b="1" i="1" dirty="0" err="1"/>
              <a:t>X</a:t>
            </a:r>
            <a:r>
              <a:rPr lang="en-US" altLang="en-US" sz="1600" b="1" i="1" baseline="-25000" dirty="0" err="1"/>
              <a:t>j</a:t>
            </a:r>
            <a:endParaRPr lang="en-US" altLang="en-US" sz="1600" b="1" dirty="0"/>
          </a:p>
          <a:p>
            <a:pPr>
              <a:buFont typeface="Symbol" pitchFamily="18" charset="2"/>
              <a:buNone/>
            </a:pPr>
            <a:r>
              <a:rPr lang="en-US" altLang="en-US" sz="1600" b="1" dirty="0"/>
              <a:t>		then delete x from DOMAIN[</a:t>
            </a:r>
            <a:r>
              <a:rPr lang="en-US" altLang="en-US" sz="1600" b="1" i="1" dirty="0"/>
              <a:t>X</a:t>
            </a:r>
            <a:r>
              <a:rPr lang="en-US" altLang="en-US" sz="1600" b="1" i="1" baseline="-25000" dirty="0"/>
              <a:t>i</a:t>
            </a:r>
            <a:r>
              <a:rPr lang="en-US" altLang="en-US" sz="1600" b="1" dirty="0"/>
              <a:t>]; </a:t>
            </a:r>
            <a:r>
              <a:rPr lang="en-US" altLang="en-US" sz="1600" b="1" i="1" dirty="0"/>
              <a:t>removed</a:t>
            </a:r>
            <a:r>
              <a:rPr lang="en-US" altLang="en-US" sz="1600" b="1" dirty="0"/>
              <a:t> </a:t>
            </a:r>
            <a:r>
              <a:rPr lang="en-US" altLang="en-US" sz="1600" b="1" dirty="0">
                <a:sym typeface="Symbol" pitchFamily="18" charset="2"/>
              </a:rPr>
              <a:t>  </a:t>
            </a:r>
            <a:r>
              <a:rPr lang="en-US" altLang="en-US" sz="1600" b="1" i="1" dirty="0"/>
              <a:t>true</a:t>
            </a:r>
          </a:p>
          <a:p>
            <a:pPr>
              <a:buFont typeface="Symbol" pitchFamily="18" charset="2"/>
              <a:buNone/>
            </a:pPr>
            <a:r>
              <a:rPr lang="en-US" altLang="en-US" sz="1600" b="1" dirty="0"/>
              <a:t>	return </a:t>
            </a:r>
            <a:r>
              <a:rPr lang="en-US" altLang="en-US" sz="1600" b="1" i="1" dirty="0"/>
              <a:t>removed</a:t>
            </a:r>
          </a:p>
          <a:p>
            <a:pPr>
              <a:buFont typeface="Symbol" pitchFamily="18" charset="2"/>
              <a:buNone/>
            </a:pPr>
            <a:endParaRPr lang="en-US" altLang="en-US" sz="1400" b="1" i="1" dirty="0"/>
          </a:p>
          <a:p>
            <a:pPr>
              <a:buFont typeface="Symbol" pitchFamily="18" charset="2"/>
              <a:buNone/>
            </a:pPr>
            <a:endParaRPr lang="en-US" altLang="en-US" sz="1400" b="1" dirty="0"/>
          </a:p>
        </p:txBody>
      </p:sp>
      <p:sp>
        <p:nvSpPr>
          <p:cNvPr id="55303" name="Text Box 9"/>
          <p:cNvSpPr txBox="1">
            <a:spLocks noChangeArrowheads="1"/>
          </p:cNvSpPr>
          <p:nvPr/>
        </p:nvSpPr>
        <p:spPr bwMode="auto">
          <a:xfrm>
            <a:off x="4265612" y="3200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endParaRPr lang="en-US" altLang="en-US" b="0">
              <a:latin typeface="Times New Roman" pitchFamily="18" charset="0"/>
            </a:endParaRPr>
          </a:p>
        </p:txBody>
      </p:sp>
      <p:sp>
        <p:nvSpPr>
          <p:cNvPr id="5" name="Google Shape;75;g92b3bf485b_0_0">
            <a:extLst>
              <a:ext uri="{FF2B5EF4-FFF2-40B4-BE49-F238E27FC236}">
                <a16:creationId xmlns:a16="http://schemas.microsoft.com/office/drawing/2014/main" id="{065E768F-D118-0547-915D-CA879C9AF99C}"/>
              </a:ext>
            </a:extLst>
          </p:cNvPr>
          <p:cNvSpPr/>
          <p:nvPr/>
        </p:nvSpPr>
        <p:spPr>
          <a:xfrm>
            <a:off x="7923212" y="2457599"/>
            <a:ext cx="3792660" cy="1325563"/>
          </a:xfrm>
          <a:prstGeom prst="wedgeRoundRectCallout">
            <a:avLst>
              <a:gd name="adj1" fmla="val -163123"/>
              <a:gd name="adj2" fmla="val -56022"/>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Keep track of what arcs we need to process</a:t>
            </a:r>
          </a:p>
        </p:txBody>
      </p:sp>
    </p:spTree>
    <p:extLst>
      <p:ext uri="{BB962C8B-B14F-4D97-AF65-F5344CB8AC3E}">
        <p14:creationId xmlns:p14="http://schemas.microsoft.com/office/powerpoint/2010/main" val="4054129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Rectangle 2"/>
          <p:cNvSpPr>
            <a:spLocks noGrp="1" noChangeArrowheads="1"/>
          </p:cNvSpPr>
          <p:nvPr>
            <p:ph type="title"/>
          </p:nvPr>
        </p:nvSpPr>
        <p:spPr/>
        <p:txBody>
          <a:bodyPr/>
          <a:lstStyle/>
          <a:p>
            <a:r>
              <a:rPr lang="en-US" altLang="en-US" dirty="0"/>
              <a:t>AC-3: Worst Case Complexity Analysis</a:t>
            </a:r>
          </a:p>
        </p:txBody>
      </p:sp>
      <p:sp>
        <p:nvSpPr>
          <p:cNvPr id="57349" name="Rectangle 3"/>
          <p:cNvSpPr>
            <a:spLocks noGrp="1" noChangeArrowheads="1"/>
          </p:cNvSpPr>
          <p:nvPr>
            <p:ph type="body" idx="1"/>
          </p:nvPr>
        </p:nvSpPr>
        <p:spPr/>
        <p:txBody>
          <a:bodyPr>
            <a:normAutofit/>
          </a:bodyPr>
          <a:lstStyle/>
          <a:p>
            <a:r>
              <a:rPr lang="en-US" altLang="en-US" sz="2000" b="1" dirty="0"/>
              <a:t>All nodes can be connected to </a:t>
            </a:r>
            <a:r>
              <a:rPr lang="en-US" altLang="en-US" sz="2000" b="1" i="1" dirty="0">
                <a:solidFill>
                  <a:schemeClr val="accent2"/>
                </a:solidFill>
              </a:rPr>
              <a:t>every </a:t>
            </a:r>
            <a:r>
              <a:rPr lang="en-US" altLang="en-US" sz="2000" b="1" dirty="0"/>
              <a:t>other node, </a:t>
            </a:r>
          </a:p>
          <a:p>
            <a:pPr lvl="1"/>
            <a:r>
              <a:rPr lang="en-US" altLang="en-US" sz="1800" dirty="0"/>
              <a:t>so each of</a:t>
            </a:r>
            <a:r>
              <a:rPr lang="en-US" altLang="en-US" sz="1800" b="1" dirty="0"/>
              <a:t> </a:t>
            </a:r>
            <a:r>
              <a:rPr lang="en-US" altLang="en-US" sz="1800" b="1" i="1" dirty="0"/>
              <a:t>n</a:t>
            </a:r>
            <a:r>
              <a:rPr lang="en-US" altLang="en-US" sz="1800" dirty="0"/>
              <a:t> nodes must be compared against </a:t>
            </a:r>
            <a:r>
              <a:rPr lang="en-US" altLang="en-US" sz="1800" b="1" i="1" dirty="0"/>
              <a:t>n-1</a:t>
            </a:r>
            <a:r>
              <a:rPr lang="en-US" altLang="en-US" sz="1800" dirty="0"/>
              <a:t> other nodes, </a:t>
            </a:r>
          </a:p>
          <a:p>
            <a:pPr lvl="1"/>
            <a:r>
              <a:rPr lang="en-US" altLang="en-US" sz="1800" dirty="0"/>
              <a:t>so total # of arcs is </a:t>
            </a:r>
            <a:r>
              <a:rPr lang="en-US" altLang="en-US" sz="1800" b="1" i="1" dirty="0"/>
              <a:t>2*</a:t>
            </a:r>
            <a:r>
              <a:rPr lang="en-US" altLang="en-US" sz="1800" b="1" i="1" dirty="0">
                <a:solidFill>
                  <a:schemeClr val="accent2"/>
                </a:solidFill>
              </a:rPr>
              <a:t>n*(n-1), i.e. O(n</a:t>
            </a:r>
            <a:r>
              <a:rPr lang="en-US" altLang="en-US" sz="1800" b="1" i="1" baseline="30000" dirty="0">
                <a:solidFill>
                  <a:schemeClr val="accent2"/>
                </a:solidFill>
              </a:rPr>
              <a:t>2</a:t>
            </a:r>
            <a:r>
              <a:rPr lang="en-US" altLang="en-US" sz="1800" b="1" i="1" dirty="0">
                <a:solidFill>
                  <a:schemeClr val="accent2"/>
                </a:solidFill>
              </a:rPr>
              <a:t>)</a:t>
            </a:r>
          </a:p>
          <a:p>
            <a:r>
              <a:rPr lang="en-US" altLang="en-US" sz="2000" b="1" dirty="0"/>
              <a:t>If there are </a:t>
            </a:r>
            <a:r>
              <a:rPr lang="en-US" altLang="en-US" sz="2000" b="1" i="1" dirty="0"/>
              <a:t>d </a:t>
            </a:r>
            <a:r>
              <a:rPr lang="en-US" altLang="en-US" sz="2000" b="1" dirty="0"/>
              <a:t>values, checking arc (</a:t>
            </a:r>
            <a:r>
              <a:rPr lang="en-US" altLang="en-US" sz="2000" b="1" dirty="0" err="1"/>
              <a:t>i,j</a:t>
            </a:r>
            <a:r>
              <a:rPr lang="en-US" altLang="en-US" sz="2000" b="1" dirty="0"/>
              <a:t>) takes </a:t>
            </a:r>
            <a:r>
              <a:rPr lang="en-US" altLang="en-US" sz="2000" b="1" i="1" dirty="0">
                <a:solidFill>
                  <a:schemeClr val="accent2"/>
                </a:solidFill>
              </a:rPr>
              <a:t>O(d</a:t>
            </a:r>
            <a:r>
              <a:rPr lang="en-US" altLang="en-US" sz="2000" b="1" i="1" baseline="30000" dirty="0">
                <a:solidFill>
                  <a:schemeClr val="accent2"/>
                </a:solidFill>
              </a:rPr>
              <a:t>2</a:t>
            </a:r>
            <a:r>
              <a:rPr lang="en-US" altLang="en-US" sz="2000" b="1" i="1" dirty="0">
                <a:solidFill>
                  <a:schemeClr val="accent2"/>
                </a:solidFill>
              </a:rPr>
              <a:t>)</a:t>
            </a:r>
            <a:r>
              <a:rPr lang="en-US" altLang="en-US" sz="2000" b="1" i="1" dirty="0"/>
              <a:t> </a:t>
            </a:r>
            <a:r>
              <a:rPr lang="en-US" altLang="en-US" sz="2000" b="1" dirty="0"/>
              <a:t>time</a:t>
            </a:r>
          </a:p>
          <a:p>
            <a:r>
              <a:rPr lang="en-US" altLang="en-US" sz="2000" b="1" dirty="0"/>
              <a:t>Each arc (</a:t>
            </a:r>
            <a:r>
              <a:rPr lang="en-US" altLang="en-US" sz="2000" b="1" dirty="0" err="1"/>
              <a:t>i,j</a:t>
            </a:r>
            <a:r>
              <a:rPr lang="en-US" altLang="en-US" sz="2000" b="1" dirty="0"/>
              <a:t>) can only be inserted into the queue </a:t>
            </a:r>
            <a:r>
              <a:rPr lang="en-US" altLang="en-US" sz="2000" b="1" i="1" dirty="0">
                <a:solidFill>
                  <a:schemeClr val="accent2"/>
                </a:solidFill>
              </a:rPr>
              <a:t>d</a:t>
            </a:r>
            <a:r>
              <a:rPr lang="en-US" altLang="en-US" sz="2000" b="1" dirty="0"/>
              <a:t> times</a:t>
            </a:r>
          </a:p>
          <a:p>
            <a:r>
              <a:rPr lang="en-US" altLang="en-US" sz="2000" b="1" dirty="0"/>
              <a:t>Worst case complexity: </a:t>
            </a:r>
            <a:r>
              <a:rPr lang="en-US" altLang="en-US" sz="2000" b="1" i="1" dirty="0">
                <a:solidFill>
                  <a:schemeClr val="accent2"/>
                </a:solidFill>
              </a:rPr>
              <a:t>O(n</a:t>
            </a:r>
            <a:r>
              <a:rPr lang="en-US" altLang="en-US" sz="2000" b="1" i="1" baseline="30000" dirty="0">
                <a:solidFill>
                  <a:schemeClr val="accent2"/>
                </a:solidFill>
              </a:rPr>
              <a:t>2</a:t>
            </a:r>
            <a:r>
              <a:rPr lang="en-US" altLang="en-US" sz="2000" b="1" i="1" dirty="0">
                <a:solidFill>
                  <a:schemeClr val="accent2"/>
                </a:solidFill>
              </a:rPr>
              <a:t>d</a:t>
            </a:r>
            <a:r>
              <a:rPr lang="en-US" altLang="en-US" sz="2000" b="1" i="1" baseline="30000" dirty="0">
                <a:solidFill>
                  <a:schemeClr val="accent2"/>
                </a:solidFill>
              </a:rPr>
              <a:t>3</a:t>
            </a:r>
            <a:r>
              <a:rPr lang="en-US" altLang="en-US" sz="2000" b="1" i="1" dirty="0">
                <a:solidFill>
                  <a:schemeClr val="accent2"/>
                </a:solidFill>
              </a:rPr>
              <a:t>)</a:t>
            </a:r>
          </a:p>
          <a:p>
            <a:endParaRPr lang="en-US" altLang="en-US" sz="2000" b="1" i="1" dirty="0">
              <a:solidFill>
                <a:schemeClr val="accent2"/>
              </a:solidFill>
            </a:endParaRPr>
          </a:p>
          <a:p>
            <a:pPr>
              <a:buFont typeface="Symbol" pitchFamily="18" charset="2"/>
              <a:buNone/>
            </a:pPr>
            <a:r>
              <a:rPr lang="en-US" altLang="en-US" sz="2000" b="1" dirty="0"/>
              <a:t>(For </a:t>
            </a:r>
            <a:r>
              <a:rPr lang="en-US" altLang="en-US" sz="2000" b="1" i="1" dirty="0">
                <a:solidFill>
                  <a:schemeClr val="accent2"/>
                </a:solidFill>
              </a:rPr>
              <a:t>planar </a:t>
            </a:r>
            <a:r>
              <a:rPr lang="en-US" altLang="en-US" sz="2000" b="1" dirty="0"/>
              <a:t>constraint graphs, the number of arcs can only be </a:t>
            </a:r>
            <a:r>
              <a:rPr lang="en-US" altLang="en-US" sz="2000" b="1" i="1" dirty="0">
                <a:solidFill>
                  <a:schemeClr val="accent2"/>
                </a:solidFill>
              </a:rPr>
              <a:t>linear in N and </a:t>
            </a:r>
            <a:r>
              <a:rPr lang="en-US" altLang="en-US" sz="2000" b="1" dirty="0"/>
              <a:t>the time complexity is only </a:t>
            </a:r>
            <a:r>
              <a:rPr lang="en-US" altLang="en-US" sz="2000" b="1" i="1" dirty="0">
                <a:solidFill>
                  <a:schemeClr val="accent2"/>
                </a:solidFill>
              </a:rPr>
              <a:t>O(nd</a:t>
            </a:r>
            <a:r>
              <a:rPr lang="en-US" altLang="en-US" sz="2000" b="1" i="1" baseline="30000" dirty="0">
                <a:solidFill>
                  <a:schemeClr val="accent2"/>
                </a:solidFill>
              </a:rPr>
              <a:t>3</a:t>
            </a:r>
            <a:r>
              <a:rPr lang="en-US" altLang="en-US" sz="2000" b="1" i="1" dirty="0">
                <a:solidFill>
                  <a:schemeClr val="accent2"/>
                </a:solidFill>
              </a:rPr>
              <a:t>))</a:t>
            </a:r>
          </a:p>
        </p:txBody>
      </p:sp>
    </p:spTree>
    <p:extLst>
      <p:ext uri="{BB962C8B-B14F-4D97-AF65-F5344CB8AC3E}">
        <p14:creationId xmlns:p14="http://schemas.microsoft.com/office/powerpoint/2010/main" val="33052298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hangingPunct="1"/>
            <a:r>
              <a:rPr lang="en-US" dirty="0"/>
              <a:t>CSPs and Search</a:t>
            </a:r>
          </a:p>
        </p:txBody>
      </p:sp>
      <p:sp>
        <p:nvSpPr>
          <p:cNvPr id="5123" name="Content Placeholder 2"/>
          <p:cNvSpPr>
            <a:spLocks noGrp="1"/>
          </p:cNvSpPr>
          <p:nvPr>
            <p:ph type="body" idx="1"/>
          </p:nvPr>
        </p:nvSpPr>
        <p:spPr/>
        <p:txBody>
          <a:bodyPr>
            <a:normAutofit/>
          </a:bodyPr>
          <a:lstStyle/>
          <a:p>
            <a:pPr eaLnBrk="1" hangingPunct="1"/>
            <a:r>
              <a:rPr lang="en-US" sz="2000" b="1" dirty="0"/>
              <a:t>Assumptions about the world: a single agent, deterministic actions, fully observed state, discrete state space</a:t>
            </a:r>
          </a:p>
          <a:p>
            <a:pPr lvl="1"/>
            <a:endParaRPr lang="en-US" sz="1600" dirty="0"/>
          </a:p>
          <a:p>
            <a:pPr eaLnBrk="1" hangingPunct="1"/>
            <a:r>
              <a:rPr lang="en-US" sz="2000" b="1" dirty="0"/>
              <a:t>Planning: sequences of actions</a:t>
            </a:r>
          </a:p>
          <a:p>
            <a:pPr lvl="1" eaLnBrk="1" hangingPunct="1"/>
            <a:r>
              <a:rPr lang="en-US" sz="1600" dirty="0"/>
              <a:t>The path to the goal is the important thing</a:t>
            </a:r>
          </a:p>
          <a:p>
            <a:pPr lvl="1" eaLnBrk="1" hangingPunct="1"/>
            <a:r>
              <a:rPr lang="en-US" sz="1600" dirty="0"/>
              <a:t>Paths have various costs, depths</a:t>
            </a:r>
          </a:p>
          <a:p>
            <a:pPr lvl="1" eaLnBrk="1" hangingPunct="1"/>
            <a:r>
              <a:rPr lang="en-US" sz="1600" dirty="0"/>
              <a:t>Heuristics give problem-specific guidance</a:t>
            </a:r>
          </a:p>
          <a:p>
            <a:pPr lvl="1" eaLnBrk="1" hangingPunct="1"/>
            <a:endParaRPr lang="en-US" sz="1600" dirty="0"/>
          </a:p>
          <a:p>
            <a:pPr eaLnBrk="1" hangingPunct="1"/>
            <a:r>
              <a:rPr lang="en-US" sz="2000" b="1" dirty="0"/>
              <a:t>Identification: assignments to variables</a:t>
            </a:r>
          </a:p>
          <a:p>
            <a:pPr lvl="1" eaLnBrk="1" hangingPunct="1"/>
            <a:r>
              <a:rPr lang="en-US" sz="1600" dirty="0"/>
              <a:t>The goal itself is important, not the path</a:t>
            </a:r>
          </a:p>
          <a:p>
            <a:pPr lvl="1" eaLnBrk="1" hangingPunct="1"/>
            <a:r>
              <a:rPr lang="en-US" sz="1600" dirty="0"/>
              <a:t>All paths at the same depth (for some formulations)</a:t>
            </a:r>
          </a:p>
          <a:p>
            <a:pPr lvl="1" eaLnBrk="1" hangingPunct="1"/>
            <a:r>
              <a:rPr lang="en-US" sz="1600" dirty="0"/>
              <a:t>CSPs are specialized for identification problems</a:t>
            </a:r>
          </a:p>
        </p:txBody>
      </p:sp>
      <p:pic>
        <p:nvPicPr>
          <p:cNvPr id="1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4780" y="2400300"/>
            <a:ext cx="3251713" cy="2057400"/>
          </a:xfrm>
          <a:prstGeom prst="rect">
            <a:avLst/>
          </a:prstGeom>
          <a:noFill/>
          <a:ln w="9525">
            <a:noFill/>
            <a:miter lim="800000"/>
            <a:headEnd/>
            <a:tailEnd/>
          </a:ln>
        </p:spPr>
      </p:pic>
      <p:pic>
        <p:nvPicPr>
          <p:cNvPr id="4" name="Picture 3"/>
          <p:cNvPicPr>
            <a:picLocks noChangeAspect="1"/>
          </p:cNvPicPr>
          <p:nvPr/>
        </p:nvPicPr>
        <p:blipFill>
          <a:blip r:embed="rId3"/>
          <a:stretch>
            <a:fillRect/>
          </a:stretch>
        </p:blipFill>
        <p:spPr>
          <a:xfrm>
            <a:off x="7117318" y="4491040"/>
            <a:ext cx="3390902" cy="1695451"/>
          </a:xfrm>
          <a:prstGeom prst="rect">
            <a:avLst/>
          </a:prstGeom>
        </p:spPr>
      </p:pic>
    </p:spTree>
    <p:extLst>
      <p:ext uri="{BB962C8B-B14F-4D97-AF65-F5344CB8AC3E}">
        <p14:creationId xmlns:p14="http://schemas.microsoft.com/office/powerpoint/2010/main" val="10560459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396" name="Rectangle 2"/>
          <p:cNvSpPr>
            <a:spLocks noGrp="1" noChangeArrowheads="1"/>
          </p:cNvSpPr>
          <p:nvPr>
            <p:ph type="title"/>
          </p:nvPr>
        </p:nvSpPr>
        <p:spPr/>
        <p:txBody>
          <a:bodyPr/>
          <a:lstStyle/>
          <a:p>
            <a:r>
              <a:rPr lang="en-US" altLang="en-US"/>
              <a:t>Local search for CSPs</a:t>
            </a:r>
          </a:p>
        </p:txBody>
      </p:sp>
      <p:sp>
        <p:nvSpPr>
          <p:cNvPr id="59397" name="Rectangle 3"/>
          <p:cNvSpPr>
            <a:spLocks noGrp="1" noChangeArrowheads="1"/>
          </p:cNvSpPr>
          <p:nvPr>
            <p:ph type="body" idx="1"/>
          </p:nvPr>
        </p:nvSpPr>
        <p:spPr/>
        <p:txBody>
          <a:bodyPr>
            <a:normAutofit fontScale="92500" lnSpcReduction="10000"/>
          </a:bodyPr>
          <a:lstStyle/>
          <a:p>
            <a:pPr>
              <a:lnSpc>
                <a:spcPct val="80000"/>
              </a:lnSpc>
            </a:pPr>
            <a:r>
              <a:rPr lang="en-US" altLang="en-US"/>
              <a:t>Hill-climbing, simulated annealing typically work with "complete" states, i.e., all variables assigned</a:t>
            </a:r>
          </a:p>
          <a:p>
            <a:pPr>
              <a:lnSpc>
                <a:spcPct val="80000"/>
              </a:lnSpc>
            </a:pPr>
            <a:endParaRPr lang="en-US" altLang="en-US"/>
          </a:p>
          <a:p>
            <a:pPr>
              <a:lnSpc>
                <a:spcPct val="80000"/>
              </a:lnSpc>
            </a:pPr>
            <a:r>
              <a:rPr lang="en-US" altLang="en-US"/>
              <a:t>To apply to CSPs:</a:t>
            </a:r>
          </a:p>
          <a:p>
            <a:pPr lvl="1">
              <a:lnSpc>
                <a:spcPct val="80000"/>
              </a:lnSpc>
            </a:pPr>
            <a:r>
              <a:rPr lang="en-US" altLang="en-US"/>
              <a:t>allow states with unsatisfied constraints</a:t>
            </a:r>
          </a:p>
          <a:p>
            <a:pPr lvl="1">
              <a:lnSpc>
                <a:spcPct val="80000"/>
              </a:lnSpc>
            </a:pPr>
            <a:r>
              <a:rPr lang="en-US" altLang="en-US"/>
              <a:t>operators </a:t>
            </a:r>
            <a:r>
              <a:rPr lang="en-US" altLang="en-US">
                <a:solidFill>
                  <a:srgbClr val="FF0000"/>
                </a:solidFill>
              </a:rPr>
              <a:t>reassign</a:t>
            </a:r>
            <a:r>
              <a:rPr lang="en-US" altLang="en-US"/>
              <a:t> variable values</a:t>
            </a:r>
          </a:p>
          <a:p>
            <a:pPr>
              <a:lnSpc>
                <a:spcPct val="80000"/>
              </a:lnSpc>
            </a:pPr>
            <a:endParaRPr lang="en-US" altLang="en-US"/>
          </a:p>
          <a:p>
            <a:pPr>
              <a:lnSpc>
                <a:spcPct val="80000"/>
              </a:lnSpc>
            </a:pPr>
            <a:r>
              <a:rPr lang="en-US" altLang="en-US"/>
              <a:t>Variable selection: randomly select any conflicted variable</a:t>
            </a:r>
          </a:p>
          <a:p>
            <a:pPr>
              <a:lnSpc>
                <a:spcPct val="80000"/>
              </a:lnSpc>
            </a:pPr>
            <a:endParaRPr lang="en-US" altLang="en-US"/>
          </a:p>
          <a:p>
            <a:pPr>
              <a:lnSpc>
                <a:spcPct val="80000"/>
              </a:lnSpc>
            </a:pPr>
            <a:r>
              <a:rPr lang="en-US" altLang="en-US"/>
              <a:t>Value selection by </a:t>
            </a:r>
            <a:r>
              <a:rPr lang="en-US" altLang="en-US">
                <a:solidFill>
                  <a:srgbClr val="FF0000"/>
                </a:solidFill>
              </a:rPr>
              <a:t>min-conflicts </a:t>
            </a:r>
            <a:r>
              <a:rPr lang="en-US" altLang="en-US"/>
              <a:t>heuristic:</a:t>
            </a:r>
          </a:p>
          <a:p>
            <a:pPr lvl="1">
              <a:lnSpc>
                <a:spcPct val="80000"/>
              </a:lnSpc>
            </a:pPr>
            <a:r>
              <a:rPr lang="en-US" altLang="en-US"/>
              <a:t>choose value that violates the fewest constraints</a:t>
            </a:r>
          </a:p>
          <a:p>
            <a:pPr lvl="1">
              <a:lnSpc>
                <a:spcPct val="80000"/>
              </a:lnSpc>
            </a:pPr>
            <a:r>
              <a:rPr lang="en-US" altLang="en-US"/>
              <a:t>i.e., hill-climb with </a:t>
            </a:r>
            <a:r>
              <a:rPr lang="en-US" altLang="en-US" i="1"/>
              <a:t>h(n) </a:t>
            </a:r>
            <a:r>
              <a:rPr lang="en-US" altLang="en-US"/>
              <a:t>= total number of violated constraints</a:t>
            </a:r>
          </a:p>
        </p:txBody>
      </p:sp>
    </p:spTree>
    <p:extLst>
      <p:ext uri="{BB962C8B-B14F-4D97-AF65-F5344CB8AC3E}">
        <p14:creationId xmlns:p14="http://schemas.microsoft.com/office/powerpoint/2010/main" val="479391331"/>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420" name="Rectangle 2"/>
          <p:cNvSpPr>
            <a:spLocks noGrp="1" noChangeArrowheads="1"/>
          </p:cNvSpPr>
          <p:nvPr>
            <p:ph type="title"/>
          </p:nvPr>
        </p:nvSpPr>
        <p:spPr/>
        <p:txBody>
          <a:bodyPr/>
          <a:lstStyle/>
          <a:p>
            <a:r>
              <a:rPr lang="en-US" altLang="en-US"/>
              <a:t>Example: n-queens</a:t>
            </a:r>
          </a:p>
        </p:txBody>
      </p:sp>
      <p:sp>
        <p:nvSpPr>
          <p:cNvPr id="60421" name="Rectangle 3"/>
          <p:cNvSpPr>
            <a:spLocks noGrp="1" noChangeArrowheads="1"/>
          </p:cNvSpPr>
          <p:nvPr>
            <p:ph type="body" idx="1"/>
          </p:nvPr>
        </p:nvSpPr>
        <p:spPr/>
        <p:txBody>
          <a:bodyPr>
            <a:normAutofit fontScale="92500" lnSpcReduction="20000"/>
          </a:bodyPr>
          <a:lstStyle/>
          <a:p>
            <a:pPr>
              <a:lnSpc>
                <a:spcPct val="80000"/>
              </a:lnSpc>
            </a:pPr>
            <a:r>
              <a:rPr lang="en-US" altLang="en-US" dirty="0">
                <a:solidFill>
                  <a:schemeClr val="accent2"/>
                </a:solidFill>
              </a:rPr>
              <a:t>States</a:t>
            </a:r>
            <a:r>
              <a:rPr lang="en-US" altLang="en-US" dirty="0"/>
              <a:t>: 4 queens in 4 columns (4</a:t>
            </a:r>
            <a:r>
              <a:rPr lang="en-US" altLang="en-US" baseline="30000" dirty="0"/>
              <a:t>4</a:t>
            </a:r>
            <a:r>
              <a:rPr lang="en-US" altLang="en-US" dirty="0"/>
              <a:t> = 256 states)</a:t>
            </a:r>
          </a:p>
          <a:p>
            <a:pPr>
              <a:lnSpc>
                <a:spcPct val="80000"/>
              </a:lnSpc>
            </a:pPr>
            <a:r>
              <a:rPr lang="en-US" altLang="en-US" dirty="0">
                <a:solidFill>
                  <a:schemeClr val="accent2"/>
                </a:solidFill>
              </a:rPr>
              <a:t>Actions</a:t>
            </a:r>
            <a:r>
              <a:rPr lang="en-US" altLang="en-US" dirty="0"/>
              <a:t>: move queen in column</a:t>
            </a:r>
          </a:p>
          <a:p>
            <a:pPr>
              <a:lnSpc>
                <a:spcPct val="80000"/>
              </a:lnSpc>
            </a:pPr>
            <a:r>
              <a:rPr lang="en-US" altLang="en-US" dirty="0">
                <a:solidFill>
                  <a:schemeClr val="accent2"/>
                </a:solidFill>
              </a:rPr>
              <a:t>Goal test</a:t>
            </a:r>
            <a:r>
              <a:rPr lang="en-US" altLang="en-US" dirty="0"/>
              <a:t>: no attacks</a:t>
            </a:r>
          </a:p>
          <a:p>
            <a:pPr>
              <a:lnSpc>
                <a:spcPct val="80000"/>
              </a:lnSpc>
            </a:pPr>
            <a:r>
              <a:rPr lang="en-US" altLang="en-US" dirty="0">
                <a:solidFill>
                  <a:schemeClr val="accent2"/>
                </a:solidFill>
              </a:rPr>
              <a:t>Evaluation</a:t>
            </a:r>
            <a:r>
              <a:rPr lang="en-US" altLang="en-US" dirty="0"/>
              <a:t>: </a:t>
            </a:r>
            <a:r>
              <a:rPr lang="en-US" altLang="en-US" i="1" dirty="0"/>
              <a:t>h(n) </a:t>
            </a:r>
            <a:r>
              <a:rPr lang="en-US" altLang="en-US" dirty="0"/>
              <a:t>= number of attacks</a:t>
            </a:r>
          </a:p>
          <a:p>
            <a:pPr>
              <a:lnSpc>
                <a:spcPct val="80000"/>
              </a:lnSpc>
            </a:pPr>
            <a:endParaRPr lang="en-US" altLang="en-US" dirty="0"/>
          </a:p>
          <a:p>
            <a:pPr>
              <a:lnSpc>
                <a:spcPct val="80000"/>
              </a:lnSpc>
            </a:pPr>
            <a:endParaRPr lang="en-US" altLang="en-US" dirty="0"/>
          </a:p>
          <a:p>
            <a:pPr>
              <a:lnSpc>
                <a:spcPct val="80000"/>
              </a:lnSpc>
            </a:pPr>
            <a:endParaRPr lang="en-US" altLang="en-US" dirty="0"/>
          </a:p>
          <a:p>
            <a:pPr>
              <a:lnSpc>
                <a:spcPct val="80000"/>
              </a:lnSpc>
            </a:pPr>
            <a:endParaRPr lang="en-US" altLang="en-US" dirty="0"/>
          </a:p>
          <a:p>
            <a:pPr>
              <a:lnSpc>
                <a:spcPct val="80000"/>
              </a:lnSpc>
            </a:pPr>
            <a:endParaRPr lang="en-US" altLang="en-US" dirty="0"/>
          </a:p>
          <a:p>
            <a:pPr>
              <a:lnSpc>
                <a:spcPct val="80000"/>
              </a:lnSpc>
            </a:pPr>
            <a:r>
              <a:rPr lang="en-US" altLang="en-US" dirty="0"/>
              <a:t>Given random initial state, local min-conflicts can solve </a:t>
            </a:r>
            <a:r>
              <a:rPr lang="en-US" altLang="en-US" i="1" dirty="0"/>
              <a:t>n</a:t>
            </a:r>
            <a:r>
              <a:rPr lang="en-US" altLang="en-US" dirty="0"/>
              <a:t>-queens in almost constant time for arbitrary </a:t>
            </a:r>
            <a:r>
              <a:rPr lang="en-US" altLang="en-US" i="1" dirty="0"/>
              <a:t>n</a:t>
            </a:r>
            <a:r>
              <a:rPr lang="en-US" altLang="en-US" dirty="0"/>
              <a:t> with high probability (e.g., </a:t>
            </a:r>
            <a:r>
              <a:rPr lang="en-US" altLang="en-US" i="1" dirty="0"/>
              <a:t>n</a:t>
            </a:r>
            <a:r>
              <a:rPr lang="en-US" altLang="en-US" dirty="0"/>
              <a:t> = 10,000,000)</a:t>
            </a:r>
          </a:p>
        </p:txBody>
      </p:sp>
      <p:pic>
        <p:nvPicPr>
          <p:cNvPr id="60422" name="Picture 4" descr="4queens-iterati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0212" y="2743200"/>
            <a:ext cx="5791200" cy="176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568010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photo, side, old, large&#10;&#10;Description automatically generated">
            <a:extLst>
              <a:ext uri="{FF2B5EF4-FFF2-40B4-BE49-F238E27FC236}">
                <a16:creationId xmlns:a16="http://schemas.microsoft.com/office/drawing/2014/main" id="{3FD59CEA-B022-4045-BF35-AA769A535B68}"/>
              </a:ext>
            </a:extLst>
          </p:cNvPr>
          <p:cNvPicPr>
            <a:picLocks noChangeAspect="1"/>
          </p:cNvPicPr>
          <p:nvPr/>
        </p:nvPicPr>
        <p:blipFill>
          <a:blip r:embed="rId2"/>
          <a:stretch>
            <a:fillRect/>
          </a:stretch>
        </p:blipFill>
        <p:spPr>
          <a:xfrm>
            <a:off x="3122612" y="1331230"/>
            <a:ext cx="5163207" cy="5143500"/>
          </a:xfrm>
          <a:prstGeom prst="rect">
            <a:avLst/>
          </a:prstGeom>
        </p:spPr>
      </p:pic>
      <p:sp>
        <p:nvSpPr>
          <p:cNvPr id="2" name="Title 1">
            <a:extLst>
              <a:ext uri="{FF2B5EF4-FFF2-40B4-BE49-F238E27FC236}">
                <a16:creationId xmlns:a16="http://schemas.microsoft.com/office/drawing/2014/main" id="{18A847B3-0EA0-7F4B-A59F-4B53F96B1BF9}"/>
              </a:ext>
            </a:extLst>
          </p:cNvPr>
          <p:cNvSpPr>
            <a:spLocks noGrp="1"/>
          </p:cNvSpPr>
          <p:nvPr>
            <p:ph type="title"/>
          </p:nvPr>
        </p:nvSpPr>
        <p:spPr/>
        <p:txBody>
          <a:bodyPr/>
          <a:lstStyle/>
          <a:p>
            <a:r>
              <a:rPr lang="en-US" dirty="0"/>
              <a:t>Constraints in Sudoku</a:t>
            </a:r>
          </a:p>
        </p:txBody>
      </p:sp>
      <p:sp>
        <p:nvSpPr>
          <p:cNvPr id="5" name="Oval 4">
            <a:extLst>
              <a:ext uri="{FF2B5EF4-FFF2-40B4-BE49-F238E27FC236}">
                <a16:creationId xmlns:a16="http://schemas.microsoft.com/office/drawing/2014/main" id="{32E6A94B-2375-214A-B7D6-ADCE1B6EA3B7}"/>
              </a:ext>
            </a:extLst>
          </p:cNvPr>
          <p:cNvSpPr/>
          <p:nvPr/>
        </p:nvSpPr>
        <p:spPr>
          <a:xfrm>
            <a:off x="5256212" y="1143000"/>
            <a:ext cx="914400" cy="5562600"/>
          </a:xfrm>
          <a:prstGeom prst="ellipse">
            <a:avLst/>
          </a:prstGeom>
          <a:noFill/>
          <a:ln w="1270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75;g92b3bf485b_0_0">
            <a:extLst>
              <a:ext uri="{FF2B5EF4-FFF2-40B4-BE49-F238E27FC236}">
                <a16:creationId xmlns:a16="http://schemas.microsoft.com/office/drawing/2014/main" id="{6F6BBA0D-4864-1140-B61D-25E5FBB56476}"/>
              </a:ext>
            </a:extLst>
          </p:cNvPr>
          <p:cNvSpPr/>
          <p:nvPr/>
        </p:nvSpPr>
        <p:spPr>
          <a:xfrm>
            <a:off x="6246812" y="677375"/>
            <a:ext cx="2895600" cy="354162"/>
          </a:xfrm>
          <a:prstGeom prst="wedgeRoundRectCallout">
            <a:avLst>
              <a:gd name="adj1" fmla="val -57108"/>
              <a:gd name="adj2" fmla="val 187821"/>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All different</a:t>
            </a:r>
          </a:p>
        </p:txBody>
      </p:sp>
    </p:spTree>
    <p:extLst>
      <p:ext uri="{BB962C8B-B14F-4D97-AF65-F5344CB8AC3E}">
        <p14:creationId xmlns:p14="http://schemas.microsoft.com/office/powerpoint/2010/main" val="11837982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Title 1"/>
          <p:cNvSpPr>
            <a:spLocks noGrp="1"/>
          </p:cNvSpPr>
          <p:nvPr>
            <p:ph type="title"/>
          </p:nvPr>
        </p:nvSpPr>
        <p:spPr>
          <a:xfrm>
            <a:off x="2208212" y="457200"/>
            <a:ext cx="7772400" cy="457200"/>
          </a:xfrm>
        </p:spPr>
        <p:txBody>
          <a:bodyPr>
            <a:normAutofit fontScale="90000"/>
          </a:bodyPr>
          <a:lstStyle/>
          <a:p>
            <a:r>
              <a:rPr lang="en-US" altLang="en-US" dirty="0"/>
              <a:t>Beyond binary constraints:</a:t>
            </a:r>
            <a:br>
              <a:rPr lang="en-US" altLang="en-US" dirty="0"/>
            </a:br>
            <a:r>
              <a:rPr lang="en-US" altLang="en-US" dirty="0"/>
              <a:t>Path consistency</a:t>
            </a:r>
          </a:p>
        </p:txBody>
      </p:sp>
      <p:sp>
        <p:nvSpPr>
          <p:cNvPr id="56323" name="Content Placeholder 2"/>
          <p:cNvSpPr>
            <a:spLocks noGrp="1"/>
          </p:cNvSpPr>
          <p:nvPr>
            <p:ph type="body" idx="1"/>
          </p:nvPr>
        </p:nvSpPr>
        <p:spPr>
          <a:xfrm>
            <a:off x="2208212" y="1219200"/>
            <a:ext cx="7772400" cy="5334000"/>
          </a:xfrm>
        </p:spPr>
        <p:txBody>
          <a:bodyPr>
            <a:normAutofit fontScale="92500" lnSpcReduction="10000"/>
          </a:bodyPr>
          <a:lstStyle/>
          <a:p>
            <a:pPr lvl="1"/>
            <a:r>
              <a:rPr lang="en-US" altLang="en-US" dirty="0"/>
              <a:t>Generalizes arc-consistency from individual binary constraints to multiple constraints</a:t>
            </a:r>
          </a:p>
          <a:p>
            <a:pPr lvl="1"/>
            <a:r>
              <a:rPr lang="en-US" altLang="en-US" dirty="0"/>
              <a:t>A pair of variables </a:t>
            </a:r>
            <a:r>
              <a:rPr lang="en-US" altLang="en-US" b="1" i="1" dirty="0">
                <a:latin typeface="Times New Roman" pitchFamily="18" charset="0"/>
                <a:cs typeface="Times New Roman" pitchFamily="18" charset="0"/>
              </a:rPr>
              <a:t>X</a:t>
            </a:r>
            <a:r>
              <a:rPr lang="en-US" altLang="en-US" b="1" i="1" baseline="-25000" dirty="0">
                <a:latin typeface="Times New Roman" pitchFamily="18" charset="0"/>
                <a:cs typeface="Times New Roman" pitchFamily="18" charset="0"/>
              </a:rPr>
              <a:t>i</a:t>
            </a:r>
            <a:r>
              <a:rPr lang="en-US" altLang="en-US" i="1" dirty="0"/>
              <a: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j</a:t>
            </a:r>
            <a:r>
              <a:rPr lang="en-US" altLang="en-US" i="1" dirty="0"/>
              <a:t> </a:t>
            </a:r>
            <a:r>
              <a:rPr lang="en-US" altLang="en-US" dirty="0"/>
              <a:t>is path-consistent w.r.t.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m</a:t>
            </a:r>
            <a:r>
              <a:rPr lang="en-US" altLang="en-US" i="1" dirty="0"/>
              <a:t> </a:t>
            </a:r>
            <a:r>
              <a:rPr lang="en-US" altLang="en-US" dirty="0"/>
              <a:t>if for every assignment </a:t>
            </a:r>
            <a:r>
              <a:rPr lang="en-US" altLang="en-US" b="1" i="1" dirty="0">
                <a:latin typeface="Times New Roman" pitchFamily="18" charset="0"/>
                <a:cs typeface="Times New Roman" pitchFamily="18" charset="0"/>
              </a:rPr>
              <a:t>X</a:t>
            </a:r>
            <a:r>
              <a:rPr lang="en-US" altLang="en-US" b="1" i="1" baseline="-25000" dirty="0">
                <a:latin typeface="Times New Roman" pitchFamily="18" charset="0"/>
                <a:cs typeface="Times New Roman" pitchFamily="18" charset="0"/>
              </a:rPr>
              <a:t>i</a:t>
            </a:r>
            <a:r>
              <a:rPr lang="en-US" altLang="en-US" b="1" i="1" dirty="0">
                <a:latin typeface="Times New Roman" pitchFamily="18" charset="0"/>
                <a:cs typeface="Times New Roman" pitchFamily="18" charset="0"/>
              </a:rPr>
              <a:t>=a</a:t>
            </a:r>
            <a:r>
              <a:rPr lang="en-US" altLang="en-US" i="1" dirty="0"/>
              <a: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j</a:t>
            </a:r>
            <a:r>
              <a:rPr lang="en-US" altLang="en-US" b="1" i="1" dirty="0">
                <a:latin typeface="Times New Roman" pitchFamily="18" charset="0"/>
                <a:cs typeface="Times New Roman" pitchFamily="18" charset="0"/>
              </a:rPr>
              <a:t>=b</a:t>
            </a:r>
            <a:r>
              <a:rPr lang="en-US" altLang="en-US" i="1" dirty="0"/>
              <a:t> </a:t>
            </a:r>
            <a:r>
              <a:rPr lang="en-US" altLang="en-US" dirty="0"/>
              <a:t>consistent with the constraints on </a:t>
            </a:r>
            <a:r>
              <a:rPr lang="en-US" altLang="en-US" b="1" i="1" dirty="0">
                <a:latin typeface="Times New Roman" pitchFamily="18" charset="0"/>
                <a:cs typeface="Times New Roman" pitchFamily="18" charset="0"/>
              </a:rPr>
              <a:t>X</a:t>
            </a:r>
            <a:r>
              <a:rPr lang="en-US" altLang="en-US" b="1" i="1" baseline="-25000" dirty="0">
                <a:latin typeface="Times New Roman" pitchFamily="18" charset="0"/>
                <a:cs typeface="Times New Roman" pitchFamily="18" charset="0"/>
              </a:rPr>
              <a:t>i</a:t>
            </a:r>
            <a:r>
              <a:rPr lang="en-US" altLang="en-US" b="1" i="1" dirty="0">
                <a:latin typeface="Times New Roman" pitchFamily="18" charset="0"/>
                <a:cs typeface="Times New Roman" pitchFamily="18" charset="0"/>
              </a:rPr>
              <a: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j</a:t>
            </a:r>
            <a:r>
              <a:rPr lang="en-US" altLang="en-US" b="1" i="1" dirty="0">
                <a:latin typeface="Times New Roman" pitchFamily="18" charset="0"/>
                <a:cs typeface="Times New Roman" pitchFamily="18" charset="0"/>
              </a:rPr>
              <a:t> </a:t>
            </a:r>
            <a:r>
              <a:rPr lang="en-US" altLang="en-US" dirty="0"/>
              <a:t>there is an assignment to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m</a:t>
            </a:r>
            <a:r>
              <a:rPr lang="en-US" altLang="en-US" i="1" dirty="0"/>
              <a:t> </a:t>
            </a:r>
            <a:r>
              <a:rPr lang="en-US" altLang="en-US" dirty="0"/>
              <a:t> that satisfied the constraints on </a:t>
            </a:r>
            <a:r>
              <a:rPr lang="en-US" altLang="en-US" b="1" i="1" dirty="0">
                <a:latin typeface="Times New Roman" pitchFamily="18" charset="0"/>
                <a:cs typeface="Times New Roman" pitchFamily="18" charset="0"/>
              </a:rPr>
              <a:t>X</a:t>
            </a:r>
            <a:r>
              <a:rPr lang="en-US" altLang="en-US" b="1" i="1" baseline="-25000" dirty="0">
                <a:latin typeface="Times New Roman" pitchFamily="18" charset="0"/>
                <a:cs typeface="Times New Roman" pitchFamily="18" charset="0"/>
              </a:rPr>
              <a:t>i</a:t>
            </a:r>
            <a:r>
              <a:rPr lang="en-US" altLang="en-US" b="1" i="1" dirty="0">
                <a:latin typeface="Times New Roman" pitchFamily="18" charset="0"/>
                <a:cs typeface="Times New Roman" pitchFamily="18" charset="0"/>
              </a:rPr>
              <a: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m</a:t>
            </a:r>
            <a:r>
              <a:rPr lang="en-US" altLang="en-US" b="1" i="1" dirty="0">
                <a:latin typeface="Times New Roman" pitchFamily="18" charset="0"/>
                <a:cs typeface="Times New Roman" pitchFamily="18" charset="0"/>
              </a:rPr>
              <a:t> </a:t>
            </a:r>
            <a:r>
              <a:rPr lang="en-US" altLang="en-US" dirty="0"/>
              <a:t>and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j</a:t>
            </a:r>
            <a:r>
              <a:rPr lang="en-US" altLang="en-US" b="1" i="1" dirty="0">
                <a:latin typeface="Times New Roman" pitchFamily="18" charset="0"/>
                <a:cs typeface="Times New Roman" pitchFamily="18" charset="0"/>
              </a:rPr>
              <a: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m</a:t>
            </a:r>
            <a:r>
              <a:rPr lang="en-US" altLang="en-US" b="1" i="1" dirty="0">
                <a:latin typeface="Times New Roman" pitchFamily="18" charset="0"/>
                <a:cs typeface="Times New Roman" pitchFamily="18" charset="0"/>
              </a:rPr>
              <a:t> </a:t>
            </a:r>
          </a:p>
          <a:p>
            <a:r>
              <a:rPr lang="en-US" altLang="en-US" dirty="0"/>
              <a:t>Global constraints</a:t>
            </a:r>
          </a:p>
          <a:p>
            <a:pPr lvl="1"/>
            <a:r>
              <a:rPr lang="en-US" altLang="en-US" dirty="0"/>
              <a:t>Can apply to any number of variables</a:t>
            </a:r>
          </a:p>
          <a:p>
            <a:pPr lvl="1"/>
            <a:r>
              <a:rPr lang="en-US" altLang="en-US" dirty="0"/>
              <a:t>E.g., in </a:t>
            </a:r>
            <a:r>
              <a:rPr lang="en-US" altLang="en-US" dirty="0" err="1"/>
              <a:t>Sudoko</a:t>
            </a:r>
            <a:r>
              <a:rPr lang="en-US" altLang="en-US" dirty="0"/>
              <a:t>, all numbers in a row must be different</a:t>
            </a:r>
          </a:p>
          <a:p>
            <a:pPr lvl="1"/>
            <a:r>
              <a:rPr lang="en-US" altLang="en-US" dirty="0"/>
              <a:t>E.g., in </a:t>
            </a:r>
            <a:r>
              <a:rPr lang="en-US" altLang="en-US" dirty="0" err="1"/>
              <a:t>cryptarithmetic</a:t>
            </a:r>
            <a:r>
              <a:rPr lang="en-US" altLang="en-US" dirty="0"/>
              <a:t>, each letter must be a different digit</a:t>
            </a:r>
          </a:p>
          <a:p>
            <a:pPr lvl="1"/>
            <a:r>
              <a:rPr lang="en-US" altLang="en-US" dirty="0"/>
              <a:t>Example algorithm:</a:t>
            </a:r>
          </a:p>
          <a:p>
            <a:pPr lvl="2"/>
            <a:r>
              <a:rPr lang="en-US" altLang="en-US" dirty="0"/>
              <a:t>If any variable has a single possible value, delete that variable from the domains of all other constrained variables</a:t>
            </a:r>
          </a:p>
          <a:p>
            <a:pPr lvl="2"/>
            <a:r>
              <a:rPr lang="en-US" altLang="en-US" dirty="0"/>
              <a:t>If no values are left for any variable, you found a contradiction</a:t>
            </a:r>
          </a:p>
        </p:txBody>
      </p:sp>
      <p:sp>
        <p:nvSpPr>
          <p:cNvPr id="56325" name="Slide Number Placeholder 4"/>
          <p:cNvSpPr>
            <a:spLocks noGrp="1"/>
          </p:cNvSpPr>
          <p:nvPr>
            <p:ph type="sldNum" idx="4294967295"/>
          </p:nvPr>
        </p:nvSpPr>
        <p:spPr>
          <a:xfrm>
            <a:off x="8608357" y="6356352"/>
            <a:ext cx="274248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A82271EC-FECA-47CA-8432-1901C8302ED8}" type="slidenum">
              <a:rPr lang="en-US" altLang="en-US" sz="1400" b="0"/>
              <a:pPr>
                <a:spcBef>
                  <a:spcPct val="0"/>
                </a:spcBef>
                <a:buClrTx/>
                <a:buSzTx/>
                <a:buFontTx/>
                <a:buNone/>
              </a:pPr>
              <a:t>60</a:t>
            </a:fld>
            <a:endParaRPr lang="en-US" altLang="en-US" sz="1400" b="0"/>
          </a:p>
        </p:txBody>
      </p:sp>
    </p:spTree>
    <p:extLst>
      <p:ext uri="{BB962C8B-B14F-4D97-AF65-F5344CB8AC3E}">
        <p14:creationId xmlns:p14="http://schemas.microsoft.com/office/powerpoint/2010/main" val="83417065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altLang="en-US"/>
              <a:t>Simple CSPs can be solved quickly</a:t>
            </a:r>
          </a:p>
        </p:txBody>
      </p:sp>
      <p:sp>
        <p:nvSpPr>
          <p:cNvPr id="61443" name="Content Placeholder 2"/>
          <p:cNvSpPr>
            <a:spLocks noGrp="1"/>
          </p:cNvSpPr>
          <p:nvPr>
            <p:ph type="body" idx="1"/>
          </p:nvPr>
        </p:nvSpPr>
        <p:spPr/>
        <p:txBody>
          <a:bodyPr>
            <a:normAutofit fontScale="92500" lnSpcReduction="10000"/>
          </a:bodyPr>
          <a:lstStyle/>
          <a:p>
            <a:pPr marL="457200" indent="-457200">
              <a:buFont typeface="+mj-lt"/>
              <a:buAutoNum type="arabicPeriod"/>
              <a:defRPr/>
            </a:pPr>
            <a:r>
              <a:rPr lang="en-US" dirty="0">
                <a:ea typeface="ＭＳ Ｐゴシック" charset="-128"/>
              </a:rPr>
              <a:t>Completely independent </a:t>
            </a:r>
            <a:r>
              <a:rPr lang="en-US" dirty="0" err="1">
                <a:ea typeface="ＭＳ Ｐゴシック" charset="-128"/>
              </a:rPr>
              <a:t>subproblems</a:t>
            </a:r>
            <a:r>
              <a:rPr lang="en-US" dirty="0">
                <a:ea typeface="ＭＳ Ｐゴシック" charset="-128"/>
              </a:rPr>
              <a:t> </a:t>
            </a:r>
          </a:p>
          <a:p>
            <a:pPr marL="857250" lvl="1" indent="-457200">
              <a:defRPr/>
            </a:pPr>
            <a:r>
              <a:rPr lang="en-US" dirty="0">
                <a:ea typeface="ＭＳ Ｐゴシック" charset="-128"/>
              </a:rPr>
              <a:t>e.g. Australia &amp; Tasmania</a:t>
            </a:r>
          </a:p>
          <a:p>
            <a:pPr lvl="1">
              <a:defRPr/>
            </a:pPr>
            <a:r>
              <a:rPr lang="en-US" dirty="0">
                <a:ea typeface="ＭＳ Ｐゴシック" charset="-128"/>
              </a:rPr>
              <a:t>Easiest</a:t>
            </a:r>
          </a:p>
          <a:p>
            <a:pPr marL="457200" indent="-457200">
              <a:buFont typeface="+mj-lt"/>
              <a:buAutoNum type="arabicPeriod"/>
              <a:defRPr/>
            </a:pPr>
            <a:r>
              <a:rPr lang="en-US" dirty="0">
                <a:ea typeface="ＭＳ Ｐゴシック" charset="-128"/>
              </a:rPr>
              <a:t>Constraint graph is a tree</a:t>
            </a:r>
          </a:p>
          <a:p>
            <a:pPr lvl="1">
              <a:defRPr/>
            </a:pPr>
            <a:r>
              <a:rPr lang="en-US" dirty="0">
                <a:ea typeface="ＭＳ Ｐゴシック" charset="-128"/>
              </a:rPr>
              <a:t>Any two variables are connected by only a single path</a:t>
            </a:r>
          </a:p>
          <a:p>
            <a:pPr lvl="1">
              <a:defRPr/>
            </a:pPr>
            <a:r>
              <a:rPr lang="en-US" dirty="0">
                <a:ea typeface="ＭＳ Ｐゴシック" charset="-128"/>
              </a:rPr>
              <a:t>Permits solution in time linear in number of variables</a:t>
            </a:r>
          </a:p>
          <a:p>
            <a:pPr lvl="1">
              <a:defRPr/>
            </a:pPr>
            <a:r>
              <a:rPr lang="en-US" dirty="0">
                <a:ea typeface="ＭＳ Ｐゴシック" charset="-128"/>
              </a:rPr>
              <a:t>Do a topological sort and just march down the list</a:t>
            </a:r>
          </a:p>
          <a:p>
            <a:pPr lvl="1">
              <a:buFontTx/>
              <a:buNone/>
              <a:defRPr/>
            </a:pPr>
            <a:r>
              <a:rPr lang="en-US" dirty="0">
                <a:ea typeface="ＭＳ Ｐゴシック" charset="-128"/>
              </a:rPr>
              <a:t>  A              E</a:t>
            </a:r>
          </a:p>
          <a:p>
            <a:pPr lvl="1">
              <a:buFontTx/>
              <a:buNone/>
              <a:defRPr/>
            </a:pPr>
            <a:r>
              <a:rPr lang="en-US" dirty="0">
                <a:ea typeface="ＭＳ Ｐゴシック" charset="-128"/>
              </a:rPr>
              <a:t>     \           /</a:t>
            </a:r>
          </a:p>
          <a:p>
            <a:pPr lvl="1">
              <a:buFontTx/>
              <a:buNone/>
              <a:defRPr/>
            </a:pPr>
            <a:r>
              <a:rPr lang="en-US" dirty="0">
                <a:ea typeface="ＭＳ Ｐゴシック" charset="-128"/>
              </a:rPr>
              <a:t>		B –  D             A </a:t>
            </a:r>
            <a:r>
              <a:rPr lang="en-US" dirty="0">
                <a:latin typeface="Wingdings" charset="2"/>
                <a:ea typeface="ＭＳ Ｐゴシック" charset="-128"/>
              </a:rPr>
              <a:t></a:t>
            </a:r>
            <a:r>
              <a:rPr lang="en-US" dirty="0">
                <a:ea typeface="ＭＳ Ｐゴシック" charset="-128"/>
              </a:rPr>
              <a:t> B </a:t>
            </a:r>
            <a:r>
              <a:rPr lang="en-US" dirty="0">
                <a:latin typeface="Wingdings" charset="2"/>
                <a:ea typeface="ＭＳ Ｐゴシック" charset="-128"/>
              </a:rPr>
              <a:t></a:t>
            </a:r>
            <a:r>
              <a:rPr lang="en-US" dirty="0">
                <a:ea typeface="ＭＳ Ｐゴシック" charset="-128"/>
              </a:rPr>
              <a:t>  C </a:t>
            </a:r>
            <a:r>
              <a:rPr lang="en-US" dirty="0">
                <a:latin typeface="Wingdings" charset="2"/>
                <a:ea typeface="ＭＳ Ｐゴシック" charset="-128"/>
              </a:rPr>
              <a:t></a:t>
            </a:r>
            <a:r>
              <a:rPr lang="en-US" dirty="0">
                <a:ea typeface="ＭＳ Ｐゴシック" charset="-128"/>
              </a:rPr>
              <a:t> D </a:t>
            </a:r>
            <a:r>
              <a:rPr lang="en-US" dirty="0">
                <a:latin typeface="Wingdings" charset="2"/>
                <a:ea typeface="ＭＳ Ｐゴシック" charset="-128"/>
              </a:rPr>
              <a:t></a:t>
            </a:r>
            <a:r>
              <a:rPr lang="en-US" dirty="0">
                <a:ea typeface="ＭＳ Ｐゴシック" charset="-128"/>
              </a:rPr>
              <a:t>E </a:t>
            </a:r>
            <a:r>
              <a:rPr lang="en-US" dirty="0">
                <a:latin typeface="Wingdings" charset="2"/>
                <a:ea typeface="ＭＳ Ｐゴシック" charset="-128"/>
              </a:rPr>
              <a:t></a:t>
            </a:r>
            <a:r>
              <a:rPr lang="en-US" dirty="0">
                <a:ea typeface="ＭＳ Ｐゴシック" charset="-128"/>
              </a:rPr>
              <a:t> F</a:t>
            </a:r>
          </a:p>
          <a:p>
            <a:pPr lvl="1">
              <a:buFontTx/>
              <a:buNone/>
              <a:defRPr/>
            </a:pPr>
            <a:r>
              <a:rPr lang="en-US" dirty="0">
                <a:ea typeface="ＭＳ Ｐゴシック" charset="-128"/>
              </a:rPr>
              <a:t>    /            \</a:t>
            </a:r>
          </a:p>
          <a:p>
            <a:pPr lvl="1">
              <a:buFontTx/>
              <a:buNone/>
              <a:defRPr/>
            </a:pPr>
            <a:r>
              <a:rPr lang="en-US" dirty="0">
                <a:ea typeface="ＭＳ Ｐゴシック" charset="-128"/>
              </a:rPr>
              <a:t>  C             F</a:t>
            </a:r>
          </a:p>
        </p:txBody>
      </p:sp>
      <p:sp>
        <p:nvSpPr>
          <p:cNvPr id="61445" name="Slide Number Placeholder 4"/>
          <p:cNvSpPr>
            <a:spLocks noGrp="1"/>
          </p:cNvSpPr>
          <p:nvPr>
            <p:ph type="sldNum" idx="4294967295"/>
          </p:nvPr>
        </p:nvSpPr>
        <p:spPr>
          <a:xfrm>
            <a:off x="8608357" y="6356352"/>
            <a:ext cx="274248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4772C69A-B61A-4C99-8A68-AF554AA798DE}" type="slidenum">
              <a:rPr lang="en-US" altLang="en-US" sz="1400" b="0"/>
              <a:pPr>
                <a:spcBef>
                  <a:spcPct val="0"/>
                </a:spcBef>
                <a:buClrTx/>
                <a:buSzTx/>
                <a:buFontTx/>
                <a:buNone/>
              </a:pPr>
              <a:t>61</a:t>
            </a:fld>
            <a:endParaRPr lang="en-US" altLang="en-US" sz="1400" b="0"/>
          </a:p>
        </p:txBody>
      </p:sp>
      <p:sp>
        <p:nvSpPr>
          <p:cNvPr id="105476" name="Date Placeholder 3"/>
          <p:cNvSpPr>
            <a:spLocks noGrp="1"/>
          </p:cNvSpPr>
          <p:nvPr>
            <p:ph type="dt" sz="quarter" idx="4294967295"/>
          </p:nvPr>
        </p:nvSpPr>
        <p:spPr>
          <a:xfrm>
            <a:off x="0" y="6248400"/>
            <a:ext cx="2362200" cy="457200"/>
          </a:xfrm>
        </p:spPr>
        <p:txBody>
          <a:bodyPr/>
          <a:lstStyle/>
          <a:p>
            <a:pPr>
              <a:defRPr/>
            </a:pPr>
            <a:endParaRPr lang="en-US" dirty="0"/>
          </a:p>
        </p:txBody>
      </p:sp>
      <p:sp>
        <p:nvSpPr>
          <p:cNvPr id="61446" name="Curved Down Arrow 17"/>
          <p:cNvSpPr>
            <a:spLocks noChangeArrowheads="1"/>
          </p:cNvSpPr>
          <p:nvPr/>
        </p:nvSpPr>
        <p:spPr bwMode="auto">
          <a:xfrm>
            <a:off x="5484812" y="4343400"/>
            <a:ext cx="1219200" cy="381000"/>
          </a:xfrm>
          <a:prstGeom prst="curvedDownArrow">
            <a:avLst>
              <a:gd name="adj1" fmla="val 24993"/>
              <a:gd name="adj2" fmla="val 50000"/>
              <a:gd name="adj3" fmla="val 25000"/>
            </a:avLst>
          </a:prstGeom>
          <a:solidFill>
            <a:schemeClr val="accent1"/>
          </a:solidFill>
          <a:ln w="9525" algn="ctr">
            <a:solidFill>
              <a:schemeClr val="tx1"/>
            </a:solidFill>
            <a:miter lim="800000"/>
            <a:headEnd/>
            <a:tailEnd/>
          </a:ln>
        </p:spPr>
        <p:txBody>
          <a:bodyPr wrap="none"/>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61447" name="Curved Down Arrow 22"/>
          <p:cNvSpPr>
            <a:spLocks noChangeArrowheads="1"/>
          </p:cNvSpPr>
          <p:nvPr/>
        </p:nvSpPr>
        <p:spPr bwMode="auto">
          <a:xfrm>
            <a:off x="6704012" y="4359275"/>
            <a:ext cx="1219200" cy="381000"/>
          </a:xfrm>
          <a:prstGeom prst="curvedDownArrow">
            <a:avLst>
              <a:gd name="adj1" fmla="val 24993"/>
              <a:gd name="adj2" fmla="val 50000"/>
              <a:gd name="adj3" fmla="val 25000"/>
            </a:avLst>
          </a:prstGeom>
          <a:solidFill>
            <a:schemeClr val="accent1"/>
          </a:solidFill>
          <a:ln w="9525" algn="ctr">
            <a:solidFill>
              <a:schemeClr val="tx1"/>
            </a:solidFill>
            <a:miter lim="800000"/>
            <a:headEnd/>
            <a:tailEnd/>
          </a:ln>
        </p:spPr>
        <p:txBody>
          <a:bodyPr wrap="none"/>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Tree>
    <p:extLst>
      <p:ext uri="{BB962C8B-B14F-4D97-AF65-F5344CB8AC3E}">
        <p14:creationId xmlns:p14="http://schemas.microsoft.com/office/powerpoint/2010/main" val="978673567"/>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Title 1"/>
          <p:cNvSpPr>
            <a:spLocks noGrp="1"/>
          </p:cNvSpPr>
          <p:nvPr>
            <p:ph type="title"/>
          </p:nvPr>
        </p:nvSpPr>
        <p:spPr>
          <a:xfrm>
            <a:off x="1979612" y="609600"/>
            <a:ext cx="8229600" cy="457200"/>
          </a:xfrm>
        </p:spPr>
        <p:txBody>
          <a:bodyPr>
            <a:normAutofit fontScale="90000"/>
          </a:bodyPr>
          <a:lstStyle/>
          <a:p>
            <a:r>
              <a:rPr lang="en-US" altLang="en-US" sz="2800"/>
              <a:t>Simplifying hard CSPs: Cycle Cutsets</a:t>
            </a:r>
          </a:p>
        </p:txBody>
      </p:sp>
      <p:sp>
        <p:nvSpPr>
          <p:cNvPr id="62467" name="Content Placeholder 2"/>
          <p:cNvSpPr>
            <a:spLocks noGrp="1"/>
          </p:cNvSpPr>
          <p:nvPr>
            <p:ph type="body" idx="1"/>
          </p:nvPr>
        </p:nvSpPr>
        <p:spPr>
          <a:xfrm>
            <a:off x="2208212" y="1295400"/>
            <a:ext cx="8001000" cy="4572000"/>
          </a:xfrm>
        </p:spPr>
        <p:txBody>
          <a:bodyPr>
            <a:normAutofit fontScale="92500" lnSpcReduction="10000"/>
          </a:bodyPr>
          <a:lstStyle/>
          <a:p>
            <a:r>
              <a:rPr lang="en-US" altLang="en-US" dirty="0"/>
              <a:t>Constraint graph can be decomposed into a tree</a:t>
            </a:r>
          </a:p>
          <a:p>
            <a:pPr lvl="1"/>
            <a:r>
              <a:rPr lang="en-US" altLang="en-US" dirty="0"/>
              <a:t>Collapse or remove nodes</a:t>
            </a:r>
          </a:p>
          <a:p>
            <a:pPr lvl="1"/>
            <a:r>
              <a:rPr lang="en-US" altLang="en-US" i="1" dirty="0">
                <a:solidFill>
                  <a:srgbClr val="0070C0"/>
                </a:solidFill>
              </a:rPr>
              <a:t>Cycle </a:t>
            </a:r>
            <a:r>
              <a:rPr lang="en-US" altLang="en-US" i="1" dirty="0" err="1">
                <a:solidFill>
                  <a:srgbClr val="0070C0"/>
                </a:solidFill>
              </a:rPr>
              <a:t>cutset</a:t>
            </a:r>
            <a:r>
              <a:rPr lang="en-US" altLang="en-US" i="1" dirty="0">
                <a:solidFill>
                  <a:srgbClr val="0070C0"/>
                </a:solidFill>
              </a:rPr>
              <a:t> </a:t>
            </a:r>
            <a:r>
              <a:rPr lang="en-US" altLang="en-US" b="1" i="1" dirty="0">
                <a:latin typeface="Times New Roman" pitchFamily="18" charset="0"/>
                <a:cs typeface="Times New Roman" pitchFamily="18" charset="0"/>
              </a:rPr>
              <a:t>S </a:t>
            </a:r>
            <a:r>
              <a:rPr lang="en-US" altLang="en-US" dirty="0"/>
              <a:t>of a graph </a:t>
            </a:r>
            <a:r>
              <a:rPr lang="en-US" altLang="en-US" b="1" i="1" dirty="0">
                <a:latin typeface="Times New Roman" pitchFamily="18" charset="0"/>
                <a:cs typeface="Times New Roman" pitchFamily="18" charset="0"/>
              </a:rPr>
              <a:t>G</a:t>
            </a:r>
            <a:r>
              <a:rPr lang="en-US" altLang="en-US" dirty="0"/>
              <a:t>: any subset of vertices of</a:t>
            </a:r>
            <a:r>
              <a:rPr lang="en-US" altLang="en-US" b="1" i="1" dirty="0">
                <a:latin typeface="Times New Roman" pitchFamily="18" charset="0"/>
                <a:cs typeface="Times New Roman" pitchFamily="18" charset="0"/>
              </a:rPr>
              <a:t> G </a:t>
            </a:r>
            <a:r>
              <a:rPr lang="en-US" altLang="en-US" dirty="0"/>
              <a:t>that, if removed, leaves </a:t>
            </a:r>
            <a:r>
              <a:rPr lang="en-US" altLang="en-US" b="1" i="1" dirty="0">
                <a:latin typeface="Times New Roman" pitchFamily="18" charset="0"/>
                <a:cs typeface="Times New Roman" pitchFamily="18" charset="0"/>
              </a:rPr>
              <a:t>G</a:t>
            </a:r>
            <a:r>
              <a:rPr lang="en-US" altLang="en-US" dirty="0"/>
              <a:t> a tree</a:t>
            </a:r>
          </a:p>
          <a:p>
            <a:r>
              <a:rPr lang="en-US" altLang="en-US" dirty="0"/>
              <a:t>Cycle </a:t>
            </a:r>
            <a:r>
              <a:rPr lang="en-US" altLang="en-US" dirty="0" err="1"/>
              <a:t>cutset</a:t>
            </a:r>
            <a:r>
              <a:rPr lang="en-US" altLang="en-US" dirty="0"/>
              <a:t> algorithm</a:t>
            </a:r>
          </a:p>
          <a:p>
            <a:pPr lvl="1"/>
            <a:r>
              <a:rPr lang="en-US" altLang="en-US" dirty="0"/>
              <a:t>Choose some </a:t>
            </a:r>
            <a:r>
              <a:rPr lang="en-US" altLang="en-US" dirty="0" err="1"/>
              <a:t>cutset</a:t>
            </a:r>
            <a:r>
              <a:rPr lang="en-US" altLang="en-US" dirty="0"/>
              <a:t> </a:t>
            </a:r>
            <a:r>
              <a:rPr lang="en-US" altLang="en-US" b="1" i="1" dirty="0">
                <a:latin typeface="Times New Roman" pitchFamily="18" charset="0"/>
                <a:cs typeface="Times New Roman" pitchFamily="18" charset="0"/>
              </a:rPr>
              <a:t>S</a:t>
            </a:r>
            <a:r>
              <a:rPr lang="en-US" altLang="en-US" dirty="0"/>
              <a:t> </a:t>
            </a:r>
          </a:p>
          <a:p>
            <a:pPr lvl="1"/>
            <a:r>
              <a:rPr lang="en-US" altLang="en-US" dirty="0"/>
              <a:t>For each possible assignment to the variables in </a:t>
            </a:r>
            <a:r>
              <a:rPr lang="en-US" altLang="en-US" b="1" i="1" dirty="0">
                <a:latin typeface="Times New Roman" pitchFamily="18" charset="0"/>
                <a:cs typeface="Times New Roman" pitchFamily="18" charset="0"/>
              </a:rPr>
              <a:t>S</a:t>
            </a:r>
            <a:r>
              <a:rPr lang="en-US" altLang="en-US" dirty="0"/>
              <a:t> that satisfies all constraints on </a:t>
            </a:r>
            <a:r>
              <a:rPr lang="en-US" altLang="en-US" b="1" i="1" dirty="0">
                <a:latin typeface="Times New Roman" pitchFamily="18" charset="0"/>
                <a:cs typeface="Times New Roman" pitchFamily="18" charset="0"/>
              </a:rPr>
              <a:t>S</a:t>
            </a:r>
          </a:p>
          <a:p>
            <a:pPr lvl="2"/>
            <a:r>
              <a:rPr lang="en-US" altLang="en-US" dirty="0"/>
              <a:t>Remove any values for the domains of the remaining variables that are not consistent with </a:t>
            </a:r>
            <a:r>
              <a:rPr lang="en-US" altLang="en-US" b="1" i="1" dirty="0">
                <a:latin typeface="Times New Roman" pitchFamily="18" charset="0"/>
                <a:cs typeface="Times New Roman" pitchFamily="18" charset="0"/>
              </a:rPr>
              <a:t>S</a:t>
            </a:r>
          </a:p>
          <a:p>
            <a:pPr lvl="2"/>
            <a:r>
              <a:rPr lang="en-US" altLang="en-US" dirty="0"/>
              <a:t>If the remaining CSP has a solution, then you have are done</a:t>
            </a:r>
          </a:p>
          <a:p>
            <a:pPr lvl="1"/>
            <a:r>
              <a:rPr lang="en-US" altLang="en-US" dirty="0"/>
              <a:t>For graph size </a:t>
            </a:r>
            <a:r>
              <a:rPr lang="en-US" altLang="en-US" b="1" i="1" dirty="0">
                <a:latin typeface="Times New Roman" pitchFamily="18" charset="0"/>
                <a:cs typeface="Times New Roman" pitchFamily="18" charset="0"/>
              </a:rPr>
              <a:t>n</a:t>
            </a:r>
            <a:r>
              <a:rPr lang="en-US" altLang="en-US" dirty="0"/>
              <a:t>, domain size </a:t>
            </a:r>
            <a:r>
              <a:rPr lang="en-US" altLang="en-US" b="1" i="1" dirty="0">
                <a:latin typeface="Times New Roman" pitchFamily="18" charset="0"/>
                <a:cs typeface="Times New Roman" pitchFamily="18" charset="0"/>
              </a:rPr>
              <a:t>d</a:t>
            </a:r>
          </a:p>
          <a:p>
            <a:pPr lvl="2"/>
            <a:r>
              <a:rPr lang="en-US" altLang="en-US" dirty="0"/>
              <a:t>Time complexity for cycle </a:t>
            </a:r>
            <a:r>
              <a:rPr lang="en-US" altLang="en-US" dirty="0" err="1"/>
              <a:t>cutset</a:t>
            </a:r>
            <a:r>
              <a:rPr lang="en-US" altLang="en-US" dirty="0"/>
              <a:t> of size </a:t>
            </a:r>
            <a:r>
              <a:rPr lang="en-US" altLang="en-US" b="1" i="1" dirty="0">
                <a:latin typeface="Times New Roman" pitchFamily="18" charset="0"/>
                <a:cs typeface="Times New Roman" pitchFamily="18" charset="0"/>
              </a:rPr>
              <a:t>c: </a:t>
            </a:r>
            <a:br>
              <a:rPr lang="en-US" altLang="en-US" b="1" i="1" dirty="0">
                <a:latin typeface="Times New Roman" pitchFamily="18" charset="0"/>
                <a:cs typeface="Times New Roman" pitchFamily="18" charset="0"/>
              </a:rPr>
            </a:br>
            <a:r>
              <a:rPr lang="en-US" altLang="en-US" b="1" i="1" dirty="0">
                <a:latin typeface="Times New Roman" pitchFamily="18" charset="0"/>
                <a:cs typeface="Times New Roman" pitchFamily="18" charset="0"/>
              </a:rPr>
              <a:t>O(d</a:t>
            </a:r>
            <a:r>
              <a:rPr lang="en-US" altLang="en-US" b="1" i="1" baseline="30000" dirty="0">
                <a:latin typeface="Times New Roman" pitchFamily="18" charset="0"/>
                <a:cs typeface="Times New Roman" pitchFamily="18" charset="0"/>
              </a:rPr>
              <a:t>c *</a:t>
            </a:r>
            <a:r>
              <a:rPr lang="en-US" altLang="en-US" b="1" i="1" dirty="0">
                <a:latin typeface="Times New Roman" pitchFamily="18" charset="0"/>
                <a:cs typeface="Times New Roman" pitchFamily="18" charset="0"/>
              </a:rPr>
              <a:t> d</a:t>
            </a:r>
            <a:r>
              <a:rPr lang="en-US" altLang="en-US" b="1" i="1" baseline="30000" dirty="0">
                <a:latin typeface="Times New Roman" pitchFamily="18" charset="0"/>
                <a:cs typeface="Times New Roman" pitchFamily="18" charset="0"/>
              </a:rPr>
              <a:t>2</a:t>
            </a:r>
            <a:r>
              <a:rPr lang="en-US" altLang="en-US" b="1" i="1" dirty="0">
                <a:latin typeface="Times New Roman" pitchFamily="18" charset="0"/>
                <a:cs typeface="Times New Roman" pitchFamily="18" charset="0"/>
              </a:rPr>
              <a:t>(n-c)) =  O(d</a:t>
            </a:r>
            <a:r>
              <a:rPr lang="en-US" altLang="en-US" b="1" i="1" baseline="30000" dirty="0">
                <a:latin typeface="Times New Roman" pitchFamily="18" charset="0"/>
                <a:cs typeface="Times New Roman" pitchFamily="18" charset="0"/>
              </a:rPr>
              <a:t>c+2 </a:t>
            </a:r>
            <a:r>
              <a:rPr lang="en-US" altLang="en-US" b="1" i="1" dirty="0">
                <a:latin typeface="Times New Roman" pitchFamily="18" charset="0"/>
                <a:cs typeface="Times New Roman" pitchFamily="18" charset="0"/>
              </a:rPr>
              <a:t>(n-c))</a:t>
            </a:r>
          </a:p>
        </p:txBody>
      </p:sp>
      <p:sp>
        <p:nvSpPr>
          <p:cNvPr id="62469" name="Slide Number Placeholder 4"/>
          <p:cNvSpPr>
            <a:spLocks noGrp="1"/>
          </p:cNvSpPr>
          <p:nvPr>
            <p:ph type="sldNum" idx="4294967295"/>
          </p:nvPr>
        </p:nvSpPr>
        <p:spPr>
          <a:xfrm>
            <a:off x="8608357" y="6356352"/>
            <a:ext cx="274248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C67C2721-C786-4FA8-ACD7-65981C9E5447}" type="slidenum">
              <a:rPr lang="en-US" altLang="en-US" sz="1400" b="0"/>
              <a:pPr>
                <a:spcBef>
                  <a:spcPct val="0"/>
                </a:spcBef>
                <a:buClrTx/>
                <a:buSzTx/>
                <a:buFontTx/>
                <a:buNone/>
              </a:pPr>
              <a:t>62</a:t>
            </a:fld>
            <a:endParaRPr lang="en-US" altLang="en-US" sz="1400" b="0"/>
          </a:p>
        </p:txBody>
      </p:sp>
      <p:sp>
        <p:nvSpPr>
          <p:cNvPr id="106500" name="Date Placeholder 3"/>
          <p:cNvSpPr>
            <a:spLocks noGrp="1"/>
          </p:cNvSpPr>
          <p:nvPr>
            <p:ph type="dt" sz="quarter" idx="4294967295"/>
          </p:nvPr>
        </p:nvSpPr>
        <p:spPr>
          <a:xfrm>
            <a:off x="0" y="6248400"/>
            <a:ext cx="2362200" cy="457200"/>
          </a:xfrm>
        </p:spPr>
        <p:txBody>
          <a:bodyPr/>
          <a:lstStyle/>
          <a:p>
            <a:pPr>
              <a:defRPr/>
            </a:pPr>
            <a:endParaRPr lang="en-US" dirty="0"/>
          </a:p>
        </p:txBody>
      </p:sp>
    </p:spTree>
    <p:extLst>
      <p:ext uri="{BB962C8B-B14F-4D97-AF65-F5344CB8AC3E}">
        <p14:creationId xmlns:p14="http://schemas.microsoft.com/office/powerpoint/2010/main" val="2246021271"/>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ltLang="en-US"/>
              <a:t>Chronological backtracking</a:t>
            </a:r>
          </a:p>
        </p:txBody>
      </p:sp>
      <p:sp>
        <p:nvSpPr>
          <p:cNvPr id="57347" name="Content Placeholder 2"/>
          <p:cNvSpPr>
            <a:spLocks noGrp="1"/>
          </p:cNvSpPr>
          <p:nvPr>
            <p:ph type="body" idx="1"/>
          </p:nvPr>
        </p:nvSpPr>
        <p:spPr/>
        <p:txBody>
          <a:bodyPr>
            <a:normAutofit/>
          </a:bodyPr>
          <a:lstStyle/>
          <a:p>
            <a:r>
              <a:rPr lang="en-US" altLang="en-US" dirty="0"/>
              <a:t>DFS does Chronological backtracking</a:t>
            </a:r>
          </a:p>
          <a:p>
            <a:pPr lvl="1"/>
            <a:r>
              <a:rPr lang="en-US" altLang="en-US" dirty="0"/>
              <a:t>If a branch of a search fails, backtrack to the most recent variable assignment and try something different</a:t>
            </a:r>
          </a:p>
          <a:p>
            <a:pPr lvl="1"/>
            <a:r>
              <a:rPr lang="en-US" altLang="en-US" dirty="0"/>
              <a:t>But this variable may not be related to the failure</a:t>
            </a:r>
          </a:p>
          <a:p>
            <a:r>
              <a:rPr lang="en-US" altLang="en-US" dirty="0"/>
              <a:t>Example: Map coloring of Australia</a:t>
            </a:r>
          </a:p>
          <a:p>
            <a:pPr lvl="1"/>
            <a:r>
              <a:rPr lang="en-US" altLang="en-US" dirty="0"/>
              <a:t>Variable order</a:t>
            </a:r>
          </a:p>
          <a:p>
            <a:pPr lvl="2"/>
            <a:r>
              <a:rPr lang="en-US" altLang="en-US" dirty="0"/>
              <a:t>Q, NSW, V, T, SA, WA, NT.</a:t>
            </a:r>
          </a:p>
          <a:p>
            <a:pPr lvl="1"/>
            <a:r>
              <a:rPr lang="en-US" altLang="en-US" dirty="0"/>
              <a:t>Current assignment:</a:t>
            </a:r>
          </a:p>
          <a:p>
            <a:pPr lvl="2"/>
            <a:r>
              <a:rPr lang="en-US" altLang="en-US" dirty="0"/>
              <a:t>Q=red, NWS=green, V=blue, T= red</a:t>
            </a:r>
          </a:p>
          <a:p>
            <a:pPr lvl="1"/>
            <a:r>
              <a:rPr lang="en-US" altLang="en-US" dirty="0"/>
              <a:t>SA cannot be assigned anything</a:t>
            </a:r>
          </a:p>
          <a:p>
            <a:pPr lvl="1"/>
            <a:r>
              <a:rPr lang="en-US" altLang="en-US" dirty="0"/>
              <a:t>But reassigning T does not help!</a:t>
            </a:r>
          </a:p>
        </p:txBody>
      </p:sp>
      <p:sp>
        <p:nvSpPr>
          <p:cNvPr id="57349" name="Slide Number Placeholder 4"/>
          <p:cNvSpPr>
            <a:spLocks noGrp="1"/>
          </p:cNvSpPr>
          <p:nvPr>
            <p:ph type="sldNum" idx="4294967295"/>
          </p:nvPr>
        </p:nvSpPr>
        <p:spPr>
          <a:xfrm>
            <a:off x="8608357" y="6356352"/>
            <a:ext cx="274248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7FEF2276-F42F-4324-A697-E6A6419A8B3A}" type="slidenum">
              <a:rPr lang="en-US" altLang="en-US" sz="1400" b="0"/>
              <a:pPr>
                <a:spcBef>
                  <a:spcPct val="0"/>
                </a:spcBef>
                <a:buClrTx/>
                <a:buSzTx/>
                <a:buFontTx/>
                <a:buNone/>
              </a:pPr>
              <a:t>63</a:t>
            </a:fld>
            <a:endParaRPr lang="en-US" altLang="en-US" sz="1400" b="0"/>
          </a:p>
        </p:txBody>
      </p:sp>
      <p:sp>
        <p:nvSpPr>
          <p:cNvPr id="99332" name="Date Placeholder 3"/>
          <p:cNvSpPr>
            <a:spLocks noGrp="1"/>
          </p:cNvSpPr>
          <p:nvPr>
            <p:ph type="dt" sz="quarter" idx="4294967295"/>
          </p:nvPr>
        </p:nvSpPr>
        <p:spPr>
          <a:xfrm>
            <a:off x="0" y="6248400"/>
            <a:ext cx="2362200" cy="457200"/>
          </a:xfrm>
        </p:spPr>
        <p:txBody>
          <a:bodyPr/>
          <a:lstStyle/>
          <a:p>
            <a:pPr>
              <a:defRPr/>
            </a:pPr>
            <a:endParaRPr lang="en-US" dirty="0"/>
          </a:p>
        </p:txBody>
      </p:sp>
      <p:pic>
        <p:nvPicPr>
          <p:cNvPr id="57350" name="Picture 5"/>
          <p:cNvPicPr>
            <a:picLocks noChangeAspect="1" noChangeArrowheads="1"/>
          </p:cNvPicPr>
          <p:nvPr/>
        </p:nvPicPr>
        <p:blipFill>
          <a:blip r:embed="rId2">
            <a:extLst>
              <a:ext uri="{28A0092B-C50C-407E-A947-70E740481C1C}">
                <a14:useLocalDpi xmlns:a14="http://schemas.microsoft.com/office/drawing/2010/main" val="0"/>
              </a:ext>
            </a:extLst>
          </a:blip>
          <a:srcRect l="10001" t="13994" r="3999"/>
          <a:stretch>
            <a:fillRect/>
          </a:stretch>
        </p:blipFill>
        <p:spPr bwMode="auto">
          <a:xfrm>
            <a:off x="7542212" y="3276600"/>
            <a:ext cx="2895600" cy="248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Oval 2"/>
          <p:cNvSpPr/>
          <p:nvPr/>
        </p:nvSpPr>
        <p:spPr bwMode="auto">
          <a:xfrm>
            <a:off x="9599612" y="5339973"/>
            <a:ext cx="381000" cy="381000"/>
          </a:xfrm>
          <a:prstGeom prst="ellipse">
            <a:avLst/>
          </a:prstGeom>
          <a:solidFill>
            <a:schemeClr val="accent1">
              <a:alpha val="2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9" name="Oval 8"/>
          <p:cNvSpPr/>
          <p:nvPr/>
        </p:nvSpPr>
        <p:spPr bwMode="auto">
          <a:xfrm>
            <a:off x="9953453" y="4276253"/>
            <a:ext cx="381000" cy="381000"/>
          </a:xfrm>
          <a:prstGeom prst="ellipse">
            <a:avLst/>
          </a:prstGeom>
          <a:solidFill>
            <a:schemeClr val="accent1">
              <a:alpha val="2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0" name="Oval 9"/>
          <p:cNvSpPr/>
          <p:nvPr/>
        </p:nvSpPr>
        <p:spPr bwMode="auto">
          <a:xfrm>
            <a:off x="9521524" y="4733453"/>
            <a:ext cx="381000" cy="381000"/>
          </a:xfrm>
          <a:prstGeom prst="ellipse">
            <a:avLst/>
          </a:prstGeom>
          <a:solidFill>
            <a:srgbClr val="0070C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1" name="Oval 10"/>
          <p:cNvSpPr/>
          <p:nvPr/>
        </p:nvSpPr>
        <p:spPr bwMode="auto">
          <a:xfrm>
            <a:off x="9675812" y="3599506"/>
            <a:ext cx="381000" cy="381000"/>
          </a:xfrm>
          <a:prstGeom prst="ellipse">
            <a:avLst/>
          </a:prstGeom>
          <a:solidFill>
            <a:srgbClr val="FF0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2" name="Oval 11"/>
          <p:cNvSpPr/>
          <p:nvPr/>
        </p:nvSpPr>
        <p:spPr bwMode="auto">
          <a:xfrm>
            <a:off x="8743306" y="4285306"/>
            <a:ext cx="381000" cy="381000"/>
          </a:xfrm>
          <a:prstGeom prst="ellipse">
            <a:avLst/>
          </a:prstGeom>
          <a:solidFill>
            <a:schemeClr val="bg2">
              <a:lumMod val="50000"/>
              <a:alpha val="2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Tree>
    <p:extLst>
      <p:ext uri="{BB962C8B-B14F-4D97-AF65-F5344CB8AC3E}">
        <p14:creationId xmlns:p14="http://schemas.microsoft.com/office/powerpoint/2010/main" val="2760961820"/>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ltLang="en-US"/>
              <a:t>Backjumping: Improved backtracking</a:t>
            </a:r>
          </a:p>
        </p:txBody>
      </p:sp>
      <p:sp>
        <p:nvSpPr>
          <p:cNvPr id="58371" name="Content Placeholder 2"/>
          <p:cNvSpPr>
            <a:spLocks noGrp="1"/>
          </p:cNvSpPr>
          <p:nvPr>
            <p:ph type="body" idx="1"/>
          </p:nvPr>
        </p:nvSpPr>
        <p:spPr/>
        <p:txBody>
          <a:bodyPr>
            <a:normAutofit lnSpcReduction="10000"/>
          </a:bodyPr>
          <a:lstStyle/>
          <a:p>
            <a:r>
              <a:rPr lang="en-US" altLang="en-US" dirty="0"/>
              <a:t>Find “the conflict set”</a:t>
            </a:r>
          </a:p>
          <a:p>
            <a:pPr lvl="1"/>
            <a:r>
              <a:rPr lang="en-US" altLang="en-US" dirty="0"/>
              <a:t>Those variable assignments that are in conflict</a:t>
            </a:r>
          </a:p>
          <a:p>
            <a:pPr lvl="1"/>
            <a:r>
              <a:rPr lang="en-US" altLang="en-US" dirty="0"/>
              <a:t>Conflict set for SA: {Q=red, NSW=green, V=blue}</a:t>
            </a:r>
          </a:p>
          <a:p>
            <a:r>
              <a:rPr lang="en-US" altLang="en-US" dirty="0"/>
              <a:t>Jump back to reassign one of those conflicting variables</a:t>
            </a:r>
          </a:p>
          <a:p>
            <a:r>
              <a:rPr lang="en-US" altLang="en-US" dirty="0"/>
              <a:t>Forward checking can build the conflict set</a:t>
            </a:r>
          </a:p>
          <a:p>
            <a:pPr lvl="1"/>
            <a:r>
              <a:rPr lang="en-US" altLang="en-US" dirty="0"/>
              <a:t>When a value is deleted from </a:t>
            </a:r>
            <a:r>
              <a:rPr lang="en-US" altLang="en-US"/>
              <a:t>a variable’s </a:t>
            </a:r>
            <a:r>
              <a:rPr lang="en-US" altLang="en-US" dirty="0"/>
              <a:t>domain, add it to its conflict set</a:t>
            </a:r>
          </a:p>
          <a:p>
            <a:pPr lvl="1"/>
            <a:r>
              <a:rPr lang="en-US" altLang="en-US" dirty="0"/>
              <a:t>But </a:t>
            </a:r>
            <a:r>
              <a:rPr lang="en-US" altLang="en-US" dirty="0" err="1"/>
              <a:t>backjumping</a:t>
            </a:r>
            <a:r>
              <a:rPr lang="en-US" altLang="en-US" dirty="0"/>
              <a:t> finds the same conflicts that forward checking does</a:t>
            </a:r>
          </a:p>
          <a:p>
            <a:pPr lvl="1"/>
            <a:r>
              <a:rPr lang="en-US" altLang="en-US" dirty="0"/>
              <a:t>Fix using “conflict-directed </a:t>
            </a:r>
            <a:r>
              <a:rPr lang="en-US" altLang="en-US" dirty="0" err="1"/>
              <a:t>backjumping</a:t>
            </a:r>
            <a:r>
              <a:rPr lang="en-US" altLang="en-US" dirty="0"/>
              <a:t>”</a:t>
            </a:r>
          </a:p>
          <a:p>
            <a:pPr lvl="2"/>
            <a:r>
              <a:rPr lang="en-US" altLang="en-US" dirty="0"/>
              <a:t>Go back to predecessors of conflict set</a:t>
            </a:r>
          </a:p>
        </p:txBody>
      </p:sp>
      <p:sp>
        <p:nvSpPr>
          <p:cNvPr id="58373" name="Slide Number Placeholder 4"/>
          <p:cNvSpPr>
            <a:spLocks noGrp="1"/>
          </p:cNvSpPr>
          <p:nvPr>
            <p:ph type="sldNum" idx="4294967295"/>
          </p:nvPr>
        </p:nvSpPr>
        <p:spPr>
          <a:xfrm>
            <a:off x="8608357" y="6356352"/>
            <a:ext cx="274248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852385FA-942E-4828-A5D5-B58230F32473}" type="slidenum">
              <a:rPr lang="en-US" altLang="en-US" sz="1400" b="0"/>
              <a:pPr>
                <a:spcBef>
                  <a:spcPct val="0"/>
                </a:spcBef>
                <a:buClrTx/>
                <a:buSzTx/>
                <a:buFontTx/>
                <a:buNone/>
              </a:pPr>
              <a:t>64</a:t>
            </a:fld>
            <a:endParaRPr lang="en-US" altLang="en-US" sz="1400" b="0"/>
          </a:p>
        </p:txBody>
      </p:sp>
      <p:sp>
        <p:nvSpPr>
          <p:cNvPr id="100356" name="Date Placeholder 3"/>
          <p:cNvSpPr>
            <a:spLocks noGrp="1"/>
          </p:cNvSpPr>
          <p:nvPr>
            <p:ph type="dt" sz="quarter" idx="4294967295"/>
          </p:nvPr>
        </p:nvSpPr>
        <p:spPr>
          <a:xfrm>
            <a:off x="0" y="6248400"/>
            <a:ext cx="2362200" cy="457200"/>
          </a:xfrm>
        </p:spPr>
        <p:txBody>
          <a:bodyPr/>
          <a:lstStyle/>
          <a:p>
            <a:pPr>
              <a:defRPr/>
            </a:pPr>
            <a:endParaRPr lang="en-US" dirty="0"/>
          </a:p>
        </p:txBody>
      </p:sp>
      <p:pic>
        <p:nvPicPr>
          <p:cNvPr id="58374" name="Picture 5"/>
          <p:cNvPicPr>
            <a:picLocks noChangeAspect="1" noChangeArrowheads="1"/>
          </p:cNvPicPr>
          <p:nvPr/>
        </p:nvPicPr>
        <p:blipFill>
          <a:blip r:embed="rId2">
            <a:extLst>
              <a:ext uri="{28A0092B-C50C-407E-A947-70E740481C1C}">
                <a14:useLocalDpi xmlns:a14="http://schemas.microsoft.com/office/drawing/2010/main" val="0"/>
              </a:ext>
            </a:extLst>
          </a:blip>
          <a:srcRect l="10001" t="13994" r="3999"/>
          <a:stretch>
            <a:fillRect/>
          </a:stretch>
        </p:blipFill>
        <p:spPr bwMode="auto">
          <a:xfrm>
            <a:off x="7999413" y="4724400"/>
            <a:ext cx="2309813"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0283318"/>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6" name="Rectangle 2"/>
          <p:cNvSpPr>
            <a:spLocks noGrp="1" noChangeArrowheads="1"/>
          </p:cNvSpPr>
          <p:nvPr>
            <p:ph type="title"/>
          </p:nvPr>
        </p:nvSpPr>
        <p:spPr/>
        <p:txBody>
          <a:bodyPr/>
          <a:lstStyle/>
          <a:p>
            <a:r>
              <a:rPr lang="en-US" altLang="en-US"/>
              <a:t>When to Iterate, When to Stop?</a:t>
            </a:r>
          </a:p>
        </p:txBody>
      </p:sp>
      <p:sp>
        <p:nvSpPr>
          <p:cNvPr id="44037" name="Rectangle 3"/>
          <p:cNvSpPr>
            <a:spLocks noGrp="1" noChangeArrowheads="1"/>
          </p:cNvSpPr>
          <p:nvPr>
            <p:ph type="body" idx="1"/>
          </p:nvPr>
        </p:nvSpPr>
        <p:spPr/>
        <p:txBody>
          <a:bodyPr>
            <a:normAutofit/>
          </a:bodyPr>
          <a:lstStyle/>
          <a:p>
            <a:pPr>
              <a:buFont typeface="Symbol" pitchFamily="18" charset="2"/>
              <a:buNone/>
            </a:pPr>
            <a:r>
              <a:rPr lang="en-US" altLang="en-US" dirty="0"/>
              <a:t>The crucial principle: </a:t>
            </a:r>
          </a:p>
          <a:p>
            <a:pPr>
              <a:buFont typeface="Symbol" pitchFamily="18" charset="2"/>
              <a:buNone/>
            </a:pPr>
            <a:r>
              <a:rPr lang="en-US" altLang="en-US" sz="1000" dirty="0"/>
              <a:t> </a:t>
            </a:r>
          </a:p>
          <a:p>
            <a:pPr algn="ctr">
              <a:buFont typeface="Symbol" pitchFamily="18" charset="2"/>
              <a:buNone/>
            </a:pPr>
            <a:r>
              <a:rPr lang="en-US" altLang="en-US" b="0" i="1" dirty="0">
                <a:solidFill>
                  <a:schemeClr val="accent2"/>
                </a:solidFill>
              </a:rPr>
              <a:t>If a value is removed from a node </a:t>
            </a:r>
            <a:r>
              <a:rPr lang="en-US" altLang="en-US" b="0" i="1" dirty="0">
                <a:solidFill>
                  <a:schemeClr val="accent2"/>
                </a:solidFill>
                <a:latin typeface="Times New Roman" panose="02020603050405020304" pitchFamily="18" charset="0"/>
                <a:cs typeface="Times New Roman" panose="02020603050405020304" pitchFamily="18" charset="0"/>
              </a:rPr>
              <a:t>X</a:t>
            </a:r>
            <a:r>
              <a:rPr lang="en-US" altLang="en-US" b="0" i="1" baseline="-25000" dirty="0">
                <a:solidFill>
                  <a:schemeClr val="accent2"/>
                </a:solidFill>
                <a:latin typeface="Times New Roman" panose="02020603050405020304" pitchFamily="18" charset="0"/>
                <a:cs typeface="Times New Roman" panose="02020603050405020304" pitchFamily="18" charset="0"/>
              </a:rPr>
              <a:t>i</a:t>
            </a:r>
            <a:r>
              <a:rPr lang="en-US" altLang="en-US" b="0" i="1" dirty="0">
                <a:solidFill>
                  <a:schemeClr val="accent2"/>
                </a:solidFill>
              </a:rPr>
              <a:t>, </a:t>
            </a:r>
          </a:p>
          <a:p>
            <a:pPr algn="ctr">
              <a:buNone/>
            </a:pPr>
            <a:r>
              <a:rPr lang="en-US" altLang="en-US" b="0" i="1" dirty="0">
                <a:solidFill>
                  <a:schemeClr val="accent2"/>
                </a:solidFill>
              </a:rPr>
              <a:t>then the values on all of </a:t>
            </a:r>
            <a:r>
              <a:rPr lang="en-US" altLang="en-US" b="0" i="1" dirty="0">
                <a:solidFill>
                  <a:schemeClr val="accent2"/>
                </a:solidFill>
                <a:latin typeface="Times New Roman" panose="02020603050405020304" pitchFamily="18" charset="0"/>
                <a:cs typeface="Times New Roman" panose="02020603050405020304" pitchFamily="18" charset="0"/>
              </a:rPr>
              <a:t>X</a:t>
            </a:r>
            <a:r>
              <a:rPr lang="en-US" altLang="en-US" b="0" i="1" baseline="-25000" dirty="0">
                <a:solidFill>
                  <a:schemeClr val="accent2"/>
                </a:solidFill>
                <a:latin typeface="Times New Roman" panose="02020603050405020304" pitchFamily="18" charset="0"/>
                <a:cs typeface="Times New Roman" panose="02020603050405020304" pitchFamily="18" charset="0"/>
              </a:rPr>
              <a:t>i</a:t>
            </a:r>
            <a:r>
              <a:rPr lang="en-US" altLang="en-US" b="0" i="1" dirty="0">
                <a:solidFill>
                  <a:schemeClr val="accent2"/>
                </a:solidFill>
                <a:latin typeface="Times New Roman" panose="02020603050405020304" pitchFamily="18" charset="0"/>
                <a:cs typeface="Times New Roman" panose="02020603050405020304" pitchFamily="18" charset="0"/>
              </a:rPr>
              <a:t>’</a:t>
            </a:r>
            <a:r>
              <a:rPr lang="en-US" altLang="en-US" b="0" i="1" dirty="0">
                <a:solidFill>
                  <a:schemeClr val="accent2"/>
                </a:solidFill>
              </a:rPr>
              <a:t>s neighbors must be reexamined.</a:t>
            </a:r>
            <a:endParaRPr lang="en-US" altLang="en-US" dirty="0"/>
          </a:p>
          <a:p>
            <a:endParaRPr lang="en-US" altLang="en-US" sz="1200" dirty="0"/>
          </a:p>
          <a:p>
            <a:pPr>
              <a:buFont typeface="Symbol" pitchFamily="18" charset="2"/>
              <a:buNone/>
            </a:pPr>
            <a:r>
              <a:rPr lang="en-US" altLang="en-US" dirty="0"/>
              <a:t>Why?  </a:t>
            </a:r>
            <a:r>
              <a:rPr lang="en-US" altLang="en-US" b="0" i="1" dirty="0">
                <a:solidFill>
                  <a:schemeClr val="accent2"/>
                </a:solidFill>
              </a:rPr>
              <a:t>Removing </a:t>
            </a:r>
            <a:r>
              <a:rPr lang="en-US" altLang="en-US" dirty="0"/>
              <a:t>a value from a node may result in one of the neighbors becoming arc </a:t>
            </a:r>
            <a:r>
              <a:rPr lang="en-US" altLang="en-US" b="0" i="1" dirty="0">
                <a:solidFill>
                  <a:schemeClr val="accent2"/>
                </a:solidFill>
              </a:rPr>
              <a:t>inconsistent</a:t>
            </a:r>
            <a:r>
              <a:rPr lang="en-US" altLang="en-US" dirty="0"/>
              <a:t>, so we need to check…</a:t>
            </a:r>
          </a:p>
          <a:p>
            <a:pPr>
              <a:buFont typeface="Symbol" pitchFamily="18" charset="2"/>
              <a:buNone/>
            </a:pPr>
            <a:endParaRPr lang="en-US" altLang="en-US" sz="1400" dirty="0"/>
          </a:p>
          <a:p>
            <a:pPr>
              <a:buNone/>
            </a:pPr>
            <a:r>
              <a:rPr lang="en-US" altLang="en-US" dirty="0"/>
              <a:t>(but each neighbor </a:t>
            </a:r>
            <a:r>
              <a:rPr lang="en-US" altLang="en-US" b="0" i="1" dirty="0" err="1">
                <a:solidFill>
                  <a:schemeClr val="accent2"/>
                </a:solidFill>
                <a:latin typeface="Times New Roman" panose="02020603050405020304" pitchFamily="18" charset="0"/>
                <a:cs typeface="Times New Roman" panose="02020603050405020304" pitchFamily="18" charset="0"/>
              </a:rPr>
              <a:t>X</a:t>
            </a:r>
            <a:r>
              <a:rPr lang="en-US" altLang="en-US" b="0" i="1" baseline="-25000" dirty="0" err="1">
                <a:solidFill>
                  <a:schemeClr val="accent2"/>
                </a:solidFill>
                <a:latin typeface="Times New Roman" panose="02020603050405020304" pitchFamily="18" charset="0"/>
                <a:cs typeface="Times New Roman" panose="02020603050405020304" pitchFamily="18" charset="0"/>
              </a:rPr>
              <a:t>j</a:t>
            </a:r>
            <a:r>
              <a:rPr lang="en-US" altLang="en-US" b="0" i="1" baseline="-25000" dirty="0">
                <a:solidFill>
                  <a:schemeClr val="accent2"/>
                </a:solidFill>
                <a:latin typeface="Times New Roman" panose="02020603050405020304" pitchFamily="18" charset="0"/>
                <a:cs typeface="Times New Roman" panose="02020603050405020304" pitchFamily="18" charset="0"/>
              </a:rPr>
              <a:t> </a:t>
            </a:r>
            <a:r>
              <a:rPr lang="en-US" altLang="en-US" dirty="0"/>
              <a:t>can only become inconsistent with respect to the removed values on </a:t>
            </a:r>
            <a:r>
              <a:rPr lang="en-US" altLang="en-US" b="0" i="1" dirty="0">
                <a:solidFill>
                  <a:schemeClr val="accent2"/>
                </a:solidFill>
                <a:latin typeface="Times New Roman" panose="02020603050405020304" pitchFamily="18" charset="0"/>
                <a:cs typeface="Times New Roman" panose="02020603050405020304" pitchFamily="18" charset="0"/>
              </a:rPr>
              <a:t>X</a:t>
            </a:r>
            <a:r>
              <a:rPr lang="en-US" altLang="en-US" b="0" i="1" baseline="-25000" dirty="0">
                <a:solidFill>
                  <a:schemeClr val="accent2"/>
                </a:solidFill>
                <a:latin typeface="Times New Roman" panose="02020603050405020304" pitchFamily="18" charset="0"/>
                <a:cs typeface="Times New Roman" panose="02020603050405020304" pitchFamily="18" charset="0"/>
              </a:rPr>
              <a:t>i</a:t>
            </a:r>
            <a:r>
              <a:rPr lang="en-US" altLang="en-US" b="0" i="1" dirty="0">
                <a:solidFill>
                  <a:schemeClr val="accent2"/>
                </a:solidFill>
                <a:latin typeface="Times New Roman" panose="02020603050405020304" pitchFamily="18" charset="0"/>
                <a:cs typeface="Times New Roman" panose="02020603050405020304" pitchFamily="18" charset="0"/>
              </a:rPr>
              <a:t>)</a:t>
            </a:r>
            <a:endParaRPr lang="en-US" altLang="en-US" dirty="0"/>
          </a:p>
        </p:txBody>
      </p:sp>
      <p:sp>
        <p:nvSpPr>
          <p:cNvPr id="44035" name="Slide Number Placeholder 5"/>
          <p:cNvSpPr>
            <a:spLocks noGrp="1"/>
          </p:cNvSpPr>
          <p:nvPr>
            <p:ph type="sldNum" idx="4294967295"/>
          </p:nvPr>
        </p:nvSpPr>
        <p:spPr>
          <a:xfrm>
            <a:off x="8608357" y="6356352"/>
            <a:ext cx="274248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       </a:t>
            </a:r>
            <a:fld id="{BF78E9BA-134D-4519-9E1C-C417B0A6B1E5}" type="slidenum">
              <a:rPr lang="en-US" altLang="en-US" sz="1400" b="0">
                <a:latin typeface="Times New Roman" pitchFamily="18" charset="0"/>
              </a:rPr>
              <a:pPr>
                <a:spcBef>
                  <a:spcPct val="0"/>
                </a:spcBef>
                <a:buClrTx/>
                <a:buSzTx/>
                <a:buFontTx/>
                <a:buNone/>
              </a:pPr>
              <a:t>65</a:t>
            </a:fld>
            <a:endParaRPr lang="en-US" altLang="en-US" sz="1400" b="0">
              <a:latin typeface="Times New Roman" pitchFamily="18" charset="0"/>
            </a:endParaRPr>
          </a:p>
        </p:txBody>
      </p:sp>
      <p:sp>
        <p:nvSpPr>
          <p:cNvPr id="44034" name="Date Placeholder 3"/>
          <p:cNvSpPr>
            <a:spLocks noGrp="1"/>
          </p:cNvSpPr>
          <p:nvPr>
            <p:ph type="dt" sz="quarter" idx="4294967295"/>
          </p:nvPr>
        </p:nvSpPr>
        <p:spPr>
          <a:xfrm>
            <a:off x="0" y="6248400"/>
            <a:ext cx="23622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sz="1400" b="0" dirty="0">
              <a:latin typeface="Times New Roman" pitchFamily="18" charset="0"/>
            </a:endParaRPr>
          </a:p>
        </p:txBody>
      </p:sp>
    </p:spTree>
    <p:extLst>
      <p:ext uri="{BB962C8B-B14F-4D97-AF65-F5344CB8AC3E}">
        <p14:creationId xmlns:p14="http://schemas.microsoft.com/office/powerpoint/2010/main" val="127914134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photo, side, old, large&#10;&#10;Description automatically generated">
            <a:extLst>
              <a:ext uri="{FF2B5EF4-FFF2-40B4-BE49-F238E27FC236}">
                <a16:creationId xmlns:a16="http://schemas.microsoft.com/office/drawing/2014/main" id="{AE0A1FF0-3DB8-2440-83C1-EEC6CAC5AE4C}"/>
              </a:ext>
            </a:extLst>
          </p:cNvPr>
          <p:cNvPicPr>
            <a:picLocks noChangeAspect="1"/>
          </p:cNvPicPr>
          <p:nvPr/>
        </p:nvPicPr>
        <p:blipFill>
          <a:blip r:embed="rId2"/>
          <a:stretch>
            <a:fillRect/>
          </a:stretch>
        </p:blipFill>
        <p:spPr>
          <a:xfrm>
            <a:off x="3122612" y="1331230"/>
            <a:ext cx="5163207" cy="5143500"/>
          </a:xfrm>
          <a:prstGeom prst="rect">
            <a:avLst/>
          </a:prstGeom>
        </p:spPr>
      </p:pic>
      <p:sp>
        <p:nvSpPr>
          <p:cNvPr id="2" name="Title 1">
            <a:extLst>
              <a:ext uri="{FF2B5EF4-FFF2-40B4-BE49-F238E27FC236}">
                <a16:creationId xmlns:a16="http://schemas.microsoft.com/office/drawing/2014/main" id="{18A847B3-0EA0-7F4B-A59F-4B53F96B1BF9}"/>
              </a:ext>
            </a:extLst>
          </p:cNvPr>
          <p:cNvSpPr>
            <a:spLocks noGrp="1"/>
          </p:cNvSpPr>
          <p:nvPr>
            <p:ph type="title"/>
          </p:nvPr>
        </p:nvSpPr>
        <p:spPr/>
        <p:txBody>
          <a:bodyPr/>
          <a:lstStyle/>
          <a:p>
            <a:r>
              <a:rPr lang="en-US" dirty="0"/>
              <a:t>Constraints in Sudoku</a:t>
            </a:r>
          </a:p>
        </p:txBody>
      </p:sp>
      <p:sp>
        <p:nvSpPr>
          <p:cNvPr id="5" name="Oval 4">
            <a:extLst>
              <a:ext uri="{FF2B5EF4-FFF2-40B4-BE49-F238E27FC236}">
                <a16:creationId xmlns:a16="http://schemas.microsoft.com/office/drawing/2014/main" id="{32E6A94B-2375-214A-B7D6-ADCE1B6EA3B7}"/>
              </a:ext>
            </a:extLst>
          </p:cNvPr>
          <p:cNvSpPr/>
          <p:nvPr/>
        </p:nvSpPr>
        <p:spPr>
          <a:xfrm>
            <a:off x="4646612" y="1143000"/>
            <a:ext cx="2133600" cy="2067040"/>
          </a:xfrm>
          <a:prstGeom prst="ellipse">
            <a:avLst/>
          </a:prstGeom>
          <a:noFill/>
          <a:ln w="1270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75;g92b3bf485b_0_0">
            <a:extLst>
              <a:ext uri="{FF2B5EF4-FFF2-40B4-BE49-F238E27FC236}">
                <a16:creationId xmlns:a16="http://schemas.microsoft.com/office/drawing/2014/main" id="{69DD9AA3-2F8C-D644-9591-27419DBD1D9E}"/>
              </a:ext>
            </a:extLst>
          </p:cNvPr>
          <p:cNvSpPr/>
          <p:nvPr/>
        </p:nvSpPr>
        <p:spPr>
          <a:xfrm>
            <a:off x="6246812" y="677375"/>
            <a:ext cx="2895600" cy="354162"/>
          </a:xfrm>
          <a:prstGeom prst="wedgeRoundRectCallout">
            <a:avLst>
              <a:gd name="adj1" fmla="val -57108"/>
              <a:gd name="adj2" fmla="val 187821"/>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All different</a:t>
            </a:r>
          </a:p>
        </p:txBody>
      </p:sp>
    </p:spTree>
    <p:extLst>
      <p:ext uri="{BB962C8B-B14F-4D97-AF65-F5344CB8AC3E}">
        <p14:creationId xmlns:p14="http://schemas.microsoft.com/office/powerpoint/2010/main" val="3640245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normAutofit/>
          </a:bodyPr>
          <a:lstStyle/>
          <a:p>
            <a:r>
              <a:rPr lang="en-US" altLang="en-US" sz="3400" dirty="0"/>
              <a:t>Constraint satisfaction problems</a:t>
            </a:r>
          </a:p>
        </p:txBody>
      </p:sp>
      <p:sp>
        <p:nvSpPr>
          <p:cNvPr id="16389" name="Rectangle 3"/>
          <p:cNvSpPr>
            <a:spLocks noGrp="1" noChangeArrowheads="1"/>
          </p:cNvSpPr>
          <p:nvPr>
            <p:ph type="body" idx="1"/>
          </p:nvPr>
        </p:nvSpPr>
        <p:spPr>
          <a:xfrm>
            <a:off x="837982" y="1751654"/>
            <a:ext cx="10512862" cy="4496746"/>
          </a:xfrm>
        </p:spPr>
        <p:txBody>
          <a:bodyPr>
            <a:normAutofit fontScale="92500"/>
          </a:bodyPr>
          <a:lstStyle/>
          <a:p>
            <a:pPr>
              <a:spcAft>
                <a:spcPts val="600"/>
              </a:spcAft>
            </a:pPr>
            <a:r>
              <a:rPr lang="en-US" altLang="en-US" dirty="0"/>
              <a:t>An assignment is </a:t>
            </a:r>
            <a:r>
              <a:rPr lang="en-US" altLang="en-US" i="1" dirty="0">
                <a:solidFill>
                  <a:schemeClr val="accent2"/>
                </a:solidFill>
              </a:rPr>
              <a:t>complete </a:t>
            </a:r>
            <a:r>
              <a:rPr lang="en-US" altLang="en-US" dirty="0"/>
              <a:t>when every variable is assigned a value. </a:t>
            </a:r>
          </a:p>
          <a:p>
            <a:pPr>
              <a:spcAft>
                <a:spcPts val="600"/>
              </a:spcAft>
            </a:pPr>
            <a:r>
              <a:rPr lang="en-US" altLang="en-US" dirty="0"/>
              <a:t>A </a:t>
            </a:r>
            <a:r>
              <a:rPr lang="en-US" altLang="en-US" i="1" dirty="0">
                <a:solidFill>
                  <a:schemeClr val="accent2"/>
                </a:solidFill>
              </a:rPr>
              <a:t>solution </a:t>
            </a:r>
            <a:r>
              <a:rPr lang="en-US" altLang="en-US" dirty="0"/>
              <a:t>to a CSP is a </a:t>
            </a:r>
            <a:r>
              <a:rPr lang="en-US" altLang="en-US" i="1" dirty="0">
                <a:solidFill>
                  <a:schemeClr val="accent2"/>
                </a:solidFill>
              </a:rPr>
              <a:t>complete, </a:t>
            </a:r>
            <a:r>
              <a:rPr lang="en-US" altLang="en-US" dirty="0"/>
              <a:t>  </a:t>
            </a:r>
            <a:r>
              <a:rPr lang="en-US" altLang="en-US" i="1" dirty="0">
                <a:solidFill>
                  <a:schemeClr val="accent2"/>
                </a:solidFill>
              </a:rPr>
              <a:t>consistent</a:t>
            </a:r>
            <a:r>
              <a:rPr lang="en-US" altLang="en-US" dirty="0"/>
              <a:t> assignment.</a:t>
            </a:r>
          </a:p>
          <a:p>
            <a:pPr>
              <a:spcAft>
                <a:spcPts val="600"/>
              </a:spcAft>
            </a:pPr>
            <a:r>
              <a:rPr lang="en-US" altLang="en-US" dirty="0"/>
              <a:t>Solutions to CSPs can be found by a completely </a:t>
            </a:r>
            <a:r>
              <a:rPr lang="en-US" altLang="en-US" i="1" dirty="0">
                <a:solidFill>
                  <a:schemeClr val="accent2"/>
                </a:solidFill>
              </a:rPr>
              <a:t>general</a:t>
            </a:r>
            <a:r>
              <a:rPr lang="en-US" altLang="en-US" i="1" dirty="0"/>
              <a:t> </a:t>
            </a:r>
            <a:r>
              <a:rPr lang="en-US" altLang="en-US" i="1" dirty="0">
                <a:solidFill>
                  <a:schemeClr val="accent2"/>
                </a:solidFill>
              </a:rPr>
              <a:t>purpose</a:t>
            </a:r>
            <a:r>
              <a:rPr lang="en-US" altLang="en-US" dirty="0"/>
              <a:t> algorithm, given only the formal specification of the CSP</a:t>
            </a:r>
            <a:r>
              <a:rPr lang="en-US" altLang="en-US" i="1" dirty="0">
                <a:solidFill>
                  <a:schemeClr val="accent2"/>
                </a:solidFill>
              </a:rPr>
              <a:t>.</a:t>
            </a:r>
            <a:endParaRPr lang="en-US" altLang="en-US" dirty="0"/>
          </a:p>
          <a:p>
            <a:pPr>
              <a:spcAft>
                <a:spcPts val="600"/>
              </a:spcAft>
            </a:pPr>
            <a:endParaRPr lang="en-US" altLang="en-US" dirty="0"/>
          </a:p>
          <a:p>
            <a:pPr>
              <a:spcAft>
                <a:spcPts val="600"/>
              </a:spcAft>
            </a:pPr>
            <a:r>
              <a:rPr lang="en-US" altLang="en-US" dirty="0"/>
              <a:t>Beyond our scope: CSPs that require a solution that maximizes an </a:t>
            </a:r>
            <a:r>
              <a:rPr lang="en-US" altLang="en-US" i="1" dirty="0">
                <a:solidFill>
                  <a:schemeClr val="accent2"/>
                </a:solidFill>
              </a:rPr>
              <a:t>objective function</a:t>
            </a:r>
            <a:r>
              <a:rPr lang="en-US" altLang="en-US" dirty="0"/>
              <a:t>. </a:t>
            </a:r>
          </a:p>
          <a:p>
            <a:pPr>
              <a:lnSpc>
                <a:spcPct val="90000"/>
              </a:lnSpc>
            </a:pPr>
            <a:endParaRPr lang="en-US" altLang="en-US" dirty="0"/>
          </a:p>
        </p:txBody>
      </p:sp>
    </p:spTree>
    <p:extLst>
      <p:ext uri="{BB962C8B-B14F-4D97-AF65-F5344CB8AC3E}">
        <p14:creationId xmlns:p14="http://schemas.microsoft.com/office/powerpoint/2010/main" val="4037150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normAutofit/>
          </a:bodyPr>
          <a:lstStyle/>
          <a:p>
            <a:r>
              <a:rPr lang="en-US" altLang="en-US" sz="3400" dirty="0"/>
              <a:t>Applications</a:t>
            </a:r>
          </a:p>
        </p:txBody>
      </p:sp>
      <p:sp>
        <p:nvSpPr>
          <p:cNvPr id="16389" name="Rectangle 3"/>
          <p:cNvSpPr>
            <a:spLocks noGrp="1" noChangeArrowheads="1"/>
          </p:cNvSpPr>
          <p:nvPr>
            <p:ph type="body" idx="1"/>
          </p:nvPr>
        </p:nvSpPr>
        <p:spPr/>
        <p:txBody>
          <a:bodyPr/>
          <a:lstStyle/>
          <a:p>
            <a:pPr>
              <a:lnSpc>
                <a:spcPct val="90000"/>
              </a:lnSpc>
            </a:pPr>
            <a:r>
              <a:rPr lang="en-US" altLang="en-US" dirty="0"/>
              <a:t>Map coloring</a:t>
            </a:r>
          </a:p>
          <a:p>
            <a:pPr>
              <a:lnSpc>
                <a:spcPct val="90000"/>
              </a:lnSpc>
            </a:pPr>
            <a:r>
              <a:rPr lang="en-US" altLang="en-US" dirty="0"/>
              <a:t>Scheduling problems</a:t>
            </a:r>
          </a:p>
          <a:p>
            <a:pPr lvl="1">
              <a:lnSpc>
                <a:spcPct val="90000"/>
              </a:lnSpc>
            </a:pPr>
            <a:r>
              <a:rPr lang="en-US" altLang="en-US" dirty="0"/>
              <a:t>Job shop scheduling </a:t>
            </a:r>
          </a:p>
          <a:p>
            <a:pPr lvl="1">
              <a:lnSpc>
                <a:spcPct val="90000"/>
              </a:lnSpc>
            </a:pPr>
            <a:r>
              <a:rPr lang="en-US" altLang="en-US" dirty="0"/>
              <a:t>Scheduling the Hubble Space Telescope </a:t>
            </a:r>
          </a:p>
          <a:p>
            <a:pPr>
              <a:lnSpc>
                <a:spcPct val="90000"/>
              </a:lnSpc>
            </a:pPr>
            <a:r>
              <a:rPr lang="en-US" altLang="en-US" dirty="0"/>
              <a:t>Floor planning for VLSI </a:t>
            </a:r>
          </a:p>
          <a:p>
            <a:pPr>
              <a:lnSpc>
                <a:spcPct val="90000"/>
              </a:lnSpc>
            </a:pPr>
            <a:r>
              <a:rPr lang="en-US" altLang="en-US" dirty="0"/>
              <a:t>Sudoku</a:t>
            </a:r>
          </a:p>
          <a:p>
            <a:pPr>
              <a:lnSpc>
                <a:spcPct val="90000"/>
              </a:lnSpc>
            </a:pPr>
            <a:r>
              <a:rPr lang="en-US" altLang="en-US" dirty="0"/>
              <a:t>…</a:t>
            </a:r>
          </a:p>
          <a:p>
            <a:pPr>
              <a:lnSpc>
                <a:spcPct val="90000"/>
              </a:lnSpc>
            </a:pPr>
            <a:endParaRPr lang="en-US" altLang="en-US" dirty="0"/>
          </a:p>
        </p:txBody>
      </p:sp>
      <p:pic>
        <p:nvPicPr>
          <p:cNvPr id="2" name="Picture 1"/>
          <p:cNvPicPr>
            <a:picLocks noChangeAspect="1"/>
          </p:cNvPicPr>
          <p:nvPr/>
        </p:nvPicPr>
        <p:blipFill>
          <a:blip r:embed="rId3"/>
          <a:stretch>
            <a:fillRect/>
          </a:stretch>
        </p:blipFill>
        <p:spPr>
          <a:xfrm>
            <a:off x="7745086" y="762001"/>
            <a:ext cx="4089072" cy="5111340"/>
          </a:xfrm>
          <a:prstGeom prst="rect">
            <a:avLst/>
          </a:prstGeom>
        </p:spPr>
      </p:pic>
    </p:spTree>
    <p:extLst>
      <p:ext uri="{BB962C8B-B14F-4D97-AF65-F5344CB8AC3E}">
        <p14:creationId xmlns:p14="http://schemas.microsoft.com/office/powerpoint/2010/main" val="664956091"/>
      </p:ext>
    </p:extLst>
  </p:cSld>
  <p:clrMapOvr>
    <a:masterClrMapping/>
  </p:clrMapOvr>
</p:sld>
</file>

<file path=ppt/theme/theme1.xml><?xml version="1.0" encoding="utf-8"?>
<a:theme xmlns:a="http://schemas.openxmlformats.org/drawingml/2006/main" name="ai-style">
  <a:themeElements>
    <a:clrScheme name="Custom 3">
      <a:dk1>
        <a:srgbClr val="000000"/>
      </a:dk1>
      <a:lt1>
        <a:srgbClr val="FFFFFF"/>
      </a:lt1>
      <a:dk2>
        <a:srgbClr val="43454B"/>
      </a:dk2>
      <a:lt2>
        <a:srgbClr val="CECFD2"/>
      </a:lt2>
      <a:accent1>
        <a:srgbClr val="00246D"/>
      </a:accent1>
      <a:accent2>
        <a:srgbClr val="187AF3"/>
      </a:accent2>
      <a:accent3>
        <a:srgbClr val="E246AE"/>
      </a:accent3>
      <a:accent4>
        <a:srgbClr val="4471C3"/>
      </a:accent4>
      <a:accent5>
        <a:srgbClr val="0264FF"/>
      </a:accent5>
      <a:accent6>
        <a:srgbClr val="D9E8E3"/>
      </a:accent6>
      <a:hlink>
        <a:srgbClr val="C10ADD"/>
      </a:hlink>
      <a:folHlink>
        <a:srgbClr val="7F00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i-style" id="{323DE416-B12F-F04C-9C16-1FC4D6C67265}" vid="{0FD5B400-CD71-8246-A827-861CDAA46AAE}"/>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ai-style</Template>
  <TotalTime>370</TotalTime>
  <Words>4460</Words>
  <Application>Microsoft Macintosh PowerPoint</Application>
  <PresentationFormat>Custom</PresentationFormat>
  <Paragraphs>754</Paragraphs>
  <Slides>65</Slides>
  <Notes>51</Notes>
  <HiddenSlides>9</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65</vt:i4>
      </vt:variant>
    </vt:vector>
  </HeadingPairs>
  <TitlesOfParts>
    <vt:vector size="79" baseType="lpstr">
      <vt:lpstr>Arial</vt:lpstr>
      <vt:lpstr>Burnstown Dam</vt:lpstr>
      <vt:lpstr>Calibri</vt:lpstr>
      <vt:lpstr>Cooper Black</vt:lpstr>
      <vt:lpstr>Courier New</vt:lpstr>
      <vt:lpstr>Noto Sans Symbols</vt:lpstr>
      <vt:lpstr>Open Sans</vt:lpstr>
      <vt:lpstr>Open Sans SemiBold</vt:lpstr>
      <vt:lpstr>Symbol</vt:lpstr>
      <vt:lpstr>Tahoma</vt:lpstr>
      <vt:lpstr>Times</vt:lpstr>
      <vt:lpstr>Times New Roman</vt:lpstr>
      <vt:lpstr>Wingdings</vt:lpstr>
      <vt:lpstr>ai-style</vt:lpstr>
      <vt:lpstr>PowerPoint Presentation</vt:lpstr>
      <vt:lpstr>PowerPoint Presentation</vt:lpstr>
      <vt:lpstr>Big idea</vt:lpstr>
      <vt:lpstr>Constraint Satisfaction Problems</vt:lpstr>
      <vt:lpstr>Constraints in Sudoku</vt:lpstr>
      <vt:lpstr>Constraints in Sudoku</vt:lpstr>
      <vt:lpstr>Constraints in Sudoku</vt:lpstr>
      <vt:lpstr>Constraint satisfaction problems</vt:lpstr>
      <vt:lpstr>Applications</vt:lpstr>
      <vt:lpstr>Example: Map-coloring</vt:lpstr>
      <vt:lpstr>Example: Map-coloring</vt:lpstr>
      <vt:lpstr>Benefits of CSP</vt:lpstr>
      <vt:lpstr>CSP Representations</vt:lpstr>
      <vt:lpstr>Varieties of CSPs</vt:lpstr>
      <vt:lpstr>Varieties of constraints</vt:lpstr>
      <vt:lpstr>Idea 1: CSP as a search problem</vt:lpstr>
      <vt:lpstr>Search and branching factor</vt:lpstr>
      <vt:lpstr>Search and branching factor</vt:lpstr>
      <vt:lpstr>Search and Backtracking </vt:lpstr>
      <vt:lpstr>Backtracking example</vt:lpstr>
      <vt:lpstr>Backtracking example</vt:lpstr>
      <vt:lpstr>Idea 2: Improving backtracking efficiency</vt:lpstr>
      <vt:lpstr>Heuristic 1: Most constrained variable</vt:lpstr>
      <vt:lpstr>Heuristic 2: Most constraining variable</vt:lpstr>
      <vt:lpstr>Heuristic 3: Least constraining value</vt:lpstr>
      <vt:lpstr>Heuristic 4: Forward checking </vt:lpstr>
      <vt:lpstr>Forward checking</vt:lpstr>
      <vt:lpstr>Forward checking</vt:lpstr>
      <vt:lpstr>Forward checking</vt:lpstr>
      <vt:lpstr>Example: 4-Queens Problem</vt:lpstr>
      <vt:lpstr>Example: 4-Queens Problem</vt:lpstr>
      <vt:lpstr>Example: 4-Queens Problem</vt:lpstr>
      <vt:lpstr>Example: 4-Queens Problem</vt:lpstr>
      <vt:lpstr>Example: 4-Queens Problem</vt:lpstr>
      <vt:lpstr>Example: 4-Queens Problem</vt:lpstr>
      <vt:lpstr>Example: 4-Queens Problem</vt:lpstr>
      <vt:lpstr>Example: 4-Queens Problem</vt:lpstr>
      <vt:lpstr>Example: 4-Queens Problem</vt:lpstr>
      <vt:lpstr>Example: 4-Queens Problem</vt:lpstr>
      <vt:lpstr>Example: 4-Queens Problem</vt:lpstr>
      <vt:lpstr>Towards Constraint propagation</vt:lpstr>
      <vt:lpstr>PowerPoint Presentation</vt:lpstr>
      <vt:lpstr>Idea 3 (big idea): Inference in CSPs </vt:lpstr>
      <vt:lpstr>CSP Representations</vt:lpstr>
      <vt:lpstr>Edges to Arcs: From Constraint Graph to Directed Graph</vt:lpstr>
      <vt:lpstr>Arc consistency</vt:lpstr>
      <vt:lpstr>Arc consistency</vt:lpstr>
      <vt:lpstr>Arc consistency</vt:lpstr>
      <vt:lpstr>Arc consistency</vt:lpstr>
      <vt:lpstr>Arc Consistency</vt:lpstr>
      <vt:lpstr>Example: The Waltz Algorithm</vt:lpstr>
      <vt:lpstr>Replacing Search: Constraint Propagation Invented…</vt:lpstr>
      <vt:lpstr>The Waltz/Mackworth Constraint Propagation Algorithm</vt:lpstr>
      <vt:lpstr>Inefficiencies: Towards AC-3</vt:lpstr>
      <vt:lpstr>AC-3</vt:lpstr>
      <vt:lpstr>AC-3: Worst Case Complexity Analysis</vt:lpstr>
      <vt:lpstr>CSPs and Search</vt:lpstr>
      <vt:lpstr>Local search for CSPs</vt:lpstr>
      <vt:lpstr>Example: n-queens</vt:lpstr>
      <vt:lpstr>Beyond binary constraints: Path consistency</vt:lpstr>
      <vt:lpstr>Simple CSPs can be solved quickly</vt:lpstr>
      <vt:lpstr>Simplifying hard CSPs: Cycle Cutsets</vt:lpstr>
      <vt:lpstr>Chronological backtracking</vt:lpstr>
      <vt:lpstr>Backjumping: Improved backtracking</vt:lpstr>
      <vt:lpstr>When to Iterate, When to Stop?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liuChenyu</dc:creator>
  <cp:lastModifiedBy>Callison-Burch, Christopher</cp:lastModifiedBy>
  <cp:revision>50</cp:revision>
  <dcterms:created xsi:type="dcterms:W3CDTF">2020-08-31T23:33:43Z</dcterms:created>
  <dcterms:modified xsi:type="dcterms:W3CDTF">2020-09-29T15:32:44Z</dcterms:modified>
</cp:coreProperties>
</file>